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77"/>
  </p:notesMasterIdLst>
  <p:sldIdLst>
    <p:sldId id="945" r:id="rId2"/>
    <p:sldId id="899" r:id="rId3"/>
    <p:sldId id="900" r:id="rId4"/>
    <p:sldId id="901" r:id="rId5"/>
    <p:sldId id="902" r:id="rId6"/>
    <p:sldId id="903" r:id="rId7"/>
    <p:sldId id="904" r:id="rId8"/>
    <p:sldId id="906" r:id="rId9"/>
    <p:sldId id="937" r:id="rId10"/>
    <p:sldId id="907" r:id="rId11"/>
    <p:sldId id="908" r:id="rId12"/>
    <p:sldId id="909" r:id="rId13"/>
    <p:sldId id="910" r:id="rId14"/>
    <p:sldId id="911" r:id="rId15"/>
    <p:sldId id="912" r:id="rId16"/>
    <p:sldId id="913" r:id="rId17"/>
    <p:sldId id="914" r:id="rId18"/>
    <p:sldId id="915" r:id="rId19"/>
    <p:sldId id="935" r:id="rId20"/>
    <p:sldId id="916" r:id="rId21"/>
    <p:sldId id="917" r:id="rId22"/>
    <p:sldId id="918" r:id="rId23"/>
    <p:sldId id="919" r:id="rId24"/>
    <p:sldId id="920" r:id="rId25"/>
    <p:sldId id="921" r:id="rId26"/>
    <p:sldId id="922" r:id="rId27"/>
    <p:sldId id="923" r:id="rId28"/>
    <p:sldId id="924" r:id="rId29"/>
    <p:sldId id="925" r:id="rId30"/>
    <p:sldId id="926" r:id="rId31"/>
    <p:sldId id="927" r:id="rId32"/>
    <p:sldId id="928" r:id="rId33"/>
    <p:sldId id="929" r:id="rId34"/>
    <p:sldId id="930" r:id="rId35"/>
    <p:sldId id="931" r:id="rId36"/>
    <p:sldId id="932" r:id="rId37"/>
    <p:sldId id="933" r:id="rId38"/>
    <p:sldId id="261" r:id="rId39"/>
    <p:sldId id="942" r:id="rId40"/>
    <p:sldId id="943" r:id="rId41"/>
    <p:sldId id="938" r:id="rId42"/>
    <p:sldId id="354" r:id="rId43"/>
    <p:sldId id="939" r:id="rId44"/>
    <p:sldId id="940" r:id="rId45"/>
    <p:sldId id="941" r:id="rId46"/>
    <p:sldId id="340" r:id="rId47"/>
    <p:sldId id="344" r:id="rId48"/>
    <p:sldId id="346" r:id="rId49"/>
    <p:sldId id="944" r:id="rId50"/>
    <p:sldId id="345" r:id="rId51"/>
    <p:sldId id="350" r:id="rId52"/>
    <p:sldId id="352" r:id="rId53"/>
    <p:sldId id="274" r:id="rId54"/>
    <p:sldId id="275" r:id="rId55"/>
    <p:sldId id="276" r:id="rId56"/>
    <p:sldId id="280" r:id="rId57"/>
    <p:sldId id="281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77" r:id="rId69"/>
    <p:sldId id="278" r:id="rId70"/>
    <p:sldId id="269" r:id="rId71"/>
    <p:sldId id="279" r:id="rId72"/>
    <p:sldId id="296" r:id="rId73"/>
    <p:sldId id="282" r:id="rId74"/>
    <p:sldId id="338" r:id="rId75"/>
    <p:sldId id="94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7118" autoAdjust="0"/>
  </p:normalViewPr>
  <p:slideViewPr>
    <p:cSldViewPr snapToGrid="0" snapToObjects="1">
      <p:cViewPr varScale="1">
        <p:scale>
          <a:sx n="107" d="100"/>
          <a:sy n="107" d="100"/>
        </p:scale>
        <p:origin x="6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821E0-4D0E-8049-BF16-C276A0B080AF}" type="datetimeFigureOut">
              <a:rPr lang="en-US" smtClean="0"/>
              <a:t>11/07/2022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9B1BA-067A-A64C-A043-4A34D578F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4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BEC0-EEED-41DA-9D77-5371B6B01E5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9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BEC0-EEED-41DA-9D77-5371B6B01E5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2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41BEC0-EEED-41DA-9D77-5371B6B01E5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3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It may be easy to find out collision for some hash functions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 Narrow"/>
              </a:rPr>
              <a:t>Birthday Paradox: </a:t>
            </a:r>
            <a:r>
              <a:rPr lang="en-US" sz="2400" dirty="0">
                <a:solidFill>
                  <a:srgbClr val="000000"/>
                </a:solidFill>
                <a:latin typeface="Arial Narrow"/>
              </a:rPr>
              <a:t>Find the probability that in a set of </a:t>
            </a:r>
            <a:r>
              <a:rPr lang="en-US" sz="2400" b="1" dirty="0">
                <a:solidFill>
                  <a:srgbClr val="000000"/>
                </a:solidFill>
                <a:latin typeface="Arial Narrow"/>
              </a:rPr>
              <a:t> randomly chosen people, </a:t>
            </a:r>
            <a:r>
              <a:rPr lang="en-US" sz="2400" dirty="0">
                <a:solidFill>
                  <a:srgbClr val="000000"/>
                </a:solidFill>
                <a:latin typeface="Arial Narrow"/>
              </a:rPr>
              <a:t>some of them will have the same birthday </a:t>
            </a:r>
            <a:endParaRPr lang="en-US"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By </a:t>
            </a:r>
            <a:r>
              <a:rPr lang="en-US" sz="2400" i="1" dirty="0">
                <a:solidFill>
                  <a:srgbClr val="000000"/>
                </a:solidFill>
                <a:latin typeface="Arial Narrow"/>
              </a:rPr>
              <a:t>Pigeonhole Principle</a:t>
            </a:r>
            <a:r>
              <a:rPr lang="en-US" sz="2400" dirty="0">
                <a:solidFill>
                  <a:srgbClr val="000000"/>
                </a:solidFill>
                <a:latin typeface="Arial Narrow"/>
              </a:rPr>
              <a:t>, the probability reaches 1 when number of people reaches 366 (not a leap year) or 367 (a leap year)</a:t>
            </a:r>
            <a:endParaRPr lang="en-US"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0.999 probability is reached with just ~70 people, and 0.5 probability is reached with only ~23 people </a:t>
            </a:r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Birthday paradox places an upper bound on collision resistance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If a hash function produces N bits of output, an attacker can compute only 2^(N/2) hash operations on a random input to find two matching outputs with probability &gt; 0.98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For a 256 bit hash function, the attacker needs to compute 2^128 hash operations </a:t>
            </a:r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– this is significantly time consuming </a:t>
            </a:r>
            <a:endParaRPr lang="en-US"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 If every hash computation takes 1 Millisecond, then it takes 10^28 years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B1BA-067A-A64C-A043-4A34D578FB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81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It may be easy to find out collision for some hash functions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dirty="0">
                <a:solidFill>
                  <a:srgbClr val="000000"/>
                </a:solidFill>
                <a:latin typeface="Arial Narrow"/>
              </a:rPr>
              <a:t>Birthday Paradox: </a:t>
            </a:r>
            <a:r>
              <a:rPr lang="en-US" sz="2400" dirty="0">
                <a:solidFill>
                  <a:srgbClr val="000000"/>
                </a:solidFill>
                <a:latin typeface="Arial Narrow"/>
              </a:rPr>
              <a:t>Find the probability that in a set of </a:t>
            </a:r>
            <a:r>
              <a:rPr lang="en-US" sz="2400" b="1" dirty="0">
                <a:solidFill>
                  <a:srgbClr val="000000"/>
                </a:solidFill>
                <a:latin typeface="Arial Narrow"/>
              </a:rPr>
              <a:t> randomly chosen people, </a:t>
            </a:r>
            <a:r>
              <a:rPr lang="en-US" sz="2400" dirty="0">
                <a:solidFill>
                  <a:srgbClr val="000000"/>
                </a:solidFill>
                <a:latin typeface="Arial Narrow"/>
              </a:rPr>
              <a:t>some of them will have the same birthday </a:t>
            </a:r>
            <a:endParaRPr lang="en-US"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By </a:t>
            </a:r>
            <a:r>
              <a:rPr lang="en-US" sz="2400" i="1" dirty="0">
                <a:solidFill>
                  <a:srgbClr val="000000"/>
                </a:solidFill>
                <a:latin typeface="Arial Narrow"/>
              </a:rPr>
              <a:t>Pigeonhole Principle</a:t>
            </a:r>
            <a:r>
              <a:rPr lang="en-US" sz="2400" dirty="0">
                <a:solidFill>
                  <a:srgbClr val="000000"/>
                </a:solidFill>
                <a:latin typeface="Arial Narrow"/>
              </a:rPr>
              <a:t>, the probability reaches 1 when number of people reaches 366 (not a leap year) or 367 (a leap year)</a:t>
            </a:r>
            <a:endParaRPr lang="en-US"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0.999 probability is reached with just ~70 people, and 0.5 probability is reached with only ~23 people </a:t>
            </a:r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Birthday paradox places an upper bound on collision resistance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If a hash function produces N bits of output, an attacker can compute only 2^(N/2) hash operations on a random input to find two matching outputs with probability &gt; 0.98 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For a 256 bit hash function, the attacker needs to compute 2^128 hash operations </a:t>
            </a:r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– this is significantly time consuming </a:t>
            </a:r>
            <a:endParaRPr lang="en-US" dirty="0"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400" dirty="0">
                <a:solidFill>
                  <a:srgbClr val="000000"/>
                </a:solidFill>
                <a:latin typeface="Arial Narrow"/>
              </a:rPr>
              <a:t> If every hash computation takes 1 Millisecond, then it takes 10^28 years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B1BA-067A-A64C-A043-4A34D578FBA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5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B1BA-067A-A64C-A043-4A34D578FBA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41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B1BA-067A-A64C-A043-4A34D578FB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9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B1BA-067A-A64C-A043-4A34D578FB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66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B1BA-067A-A64C-A043-4A34D578FB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7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CC30-B1F8-4CE8-BFEE-E1E07248D9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19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8F591-50E6-4AF2-BC29-EFBCD21BE72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0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242A0-7275-449C-8D32-ACBB98C6B7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9669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BD11-0597-4F24-A749-85F877A47F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82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912DE-C35B-4B0D-8357-09B2697C448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457200"/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0066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1EED5-15F8-4D79-A7CA-C096C8BF7A8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3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AC680-74F5-484B-9501-723713D2135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85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838E6-A17E-4129-8229-E5A8E3D7BB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7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20AA5-1F8B-4A4E-B10B-3A19BBA816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73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1C2FE-63E7-4100-AB07-1EB5916E24C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7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CFE64-F0F6-4CC3-A8AE-3FB1082AEA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6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141AA-6F89-490D-AD58-0B9DB301078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30F7-6F85-4103-A124-DDE4D998B1C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3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E8FB8-7BC4-4A9E-BC46-273A224961D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6953-FFE7-4935-8F6B-023C0600571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60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426CC-08C1-4613-860C-27026475DBE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903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7D760AC-9F4E-4FFF-B05A-F6EA3676BC4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11/07/2022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defTabSz="457200"/>
            <a:fld id="{6D22F896-40B5-4ADD-8801-0D06FADFA095}" type="slidenum">
              <a:rPr lang="en-US" smtClean="0"/>
              <a:pPr defTabSz="4572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4944" y="1254211"/>
            <a:ext cx="8915399" cy="1198605"/>
          </a:xfrm>
        </p:spPr>
        <p:txBody>
          <a:bodyPr>
            <a:noAutofit/>
          </a:bodyPr>
          <a:lstStyle/>
          <a:p>
            <a:pPr algn="ctr"/>
            <a:r>
              <a:rPr lang="en-US" altLang="en-US" sz="2800" dirty="0">
                <a:latin typeface="Cambria" pitchFamily="18" charset="0"/>
              </a:rPr>
              <a:t>CS472-Cyber Security and Cyber Law</a:t>
            </a:r>
            <a:br>
              <a:rPr lang="en-US" altLang="en-US" sz="2800" dirty="0">
                <a:latin typeface="Cambria" pitchFamily="18" charset="0"/>
              </a:rPr>
            </a:br>
            <a:endParaRPr lang="en-US" altLang="en-US" sz="2000" dirty="0">
              <a:latin typeface="Cambria" pitchFamily="18" charset="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51" y="177800"/>
            <a:ext cx="5803900" cy="104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97364" y="3215516"/>
            <a:ext cx="1168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0" hangingPunct="0"/>
            <a:r>
              <a:rPr lang="en-US" altLang="en-US" sz="3200" b="1" dirty="0">
                <a:solidFill>
                  <a:srgbClr val="C00000"/>
                </a:solidFill>
                <a:latin typeface="Cambria" pitchFamily="18" charset="0"/>
              </a:rPr>
              <a:t>Cryptography</a:t>
            </a: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28" y="5589588"/>
            <a:ext cx="134196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169319" y="5880894"/>
            <a:ext cx="8420422" cy="407988"/>
          </a:xfrm>
          <a:noFill/>
        </p:spPr>
        <p:txBody>
          <a:bodyPr vert="horz" lIns="91440" tIns="45720" rIns="91440" bIns="4572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200" b="1" dirty="0" err="1">
                <a:solidFill>
                  <a:schemeClr val="accent4">
                    <a:lumMod val="50000"/>
                  </a:schemeClr>
                </a:solidFill>
                <a:latin typeface="Cambria" pitchFamily="18" charset="0"/>
              </a:rPr>
              <a:t>Devang</a:t>
            </a:r>
            <a:r>
              <a:rPr lang="en-US" altLang="en-US" sz="2200" b="1" dirty="0">
                <a:solidFill>
                  <a:schemeClr val="accent4">
                    <a:lumMod val="50000"/>
                  </a:schemeClr>
                </a:solidFill>
                <a:latin typeface="Cambria" pitchFamily="18" charset="0"/>
              </a:rPr>
              <a:t> Patel Institute of Advance Technology and Research</a:t>
            </a:r>
          </a:p>
        </p:txBody>
      </p:sp>
    </p:spTree>
    <p:extLst>
      <p:ext uri="{BB962C8B-B14F-4D97-AF65-F5344CB8AC3E}">
        <p14:creationId xmlns:p14="http://schemas.microsoft.com/office/powerpoint/2010/main" val="2631101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Objectives/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4999"/>
            <a:ext cx="8915400" cy="4234543"/>
          </a:xfrm>
        </p:spPr>
        <p:txBody>
          <a:bodyPr>
            <a:noAutofit/>
          </a:bodyPr>
          <a:lstStyle/>
          <a:p>
            <a:r>
              <a:rPr lang="en-US" sz="2400" b="1" dirty="0"/>
              <a:t>Confidentiality – Information need to be </a:t>
            </a:r>
            <a:r>
              <a:rPr lang="en-US" sz="2400" b="1" dirty="0">
                <a:solidFill>
                  <a:srgbClr val="FF0000"/>
                </a:solidFill>
              </a:rPr>
              <a:t>hidden from unauthorized access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Sender and intended recipient should be able to access the content of the message.</a:t>
            </a:r>
          </a:p>
          <a:p>
            <a:pPr lvl="1"/>
            <a:r>
              <a:rPr lang="en-US" sz="2400" dirty="0"/>
              <a:t>confidentiality means something that is secret and is not supposed to be disclosed to unintended people or entities.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080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Integrity – </a:t>
            </a:r>
            <a:r>
              <a:rPr lang="en-US" sz="2400" b="1" dirty="0">
                <a:solidFill>
                  <a:srgbClr val="FF0000"/>
                </a:solidFill>
              </a:rPr>
              <a:t>Protected </a:t>
            </a:r>
            <a:r>
              <a:rPr lang="en-US" sz="2400" dirty="0">
                <a:solidFill>
                  <a:schemeClr val="tx1"/>
                </a:solidFill>
              </a:rPr>
              <a:t>from</a:t>
            </a:r>
            <a:r>
              <a:rPr lang="en-US" sz="2400" b="1" dirty="0">
                <a:solidFill>
                  <a:srgbClr val="FF0000"/>
                </a:solidFill>
              </a:rPr>
              <a:t> unauthorized change.</a:t>
            </a:r>
          </a:p>
          <a:p>
            <a:pPr lvl="1"/>
            <a:r>
              <a:rPr lang="en-US" sz="2400" dirty="0"/>
              <a:t>When the content of the message are changed after the sender sends it and before the it reaches to the intended recipient.</a:t>
            </a:r>
          </a:p>
          <a:p>
            <a:r>
              <a:rPr lang="en-US" sz="2400" b="1" dirty="0"/>
              <a:t>Availability – </a:t>
            </a:r>
            <a:r>
              <a:rPr lang="en-US" sz="2400" b="1" dirty="0">
                <a:solidFill>
                  <a:srgbClr val="FF0000"/>
                </a:solidFill>
              </a:rPr>
              <a:t>Available to authorized user when it is needed</a:t>
            </a:r>
            <a:r>
              <a:rPr lang="en-US" sz="2400" b="1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9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228596"/>
            <a:ext cx="8911687" cy="1280890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401" y="1016001"/>
            <a:ext cx="9791926" cy="5262836"/>
          </a:xfrm>
        </p:spPr>
        <p:txBody>
          <a:bodyPr>
            <a:noAutofit/>
          </a:bodyPr>
          <a:lstStyle/>
          <a:p>
            <a:pPr algn="just"/>
            <a:r>
              <a:rPr lang="en-US" sz="2300" b="1" dirty="0"/>
              <a:t>Example (Confidentiality) :</a:t>
            </a:r>
          </a:p>
          <a:p>
            <a:pPr lvl="1" algn="just"/>
            <a:r>
              <a:rPr lang="en-US" sz="2300" dirty="0"/>
              <a:t>In military, concealment of sensitive information is major concern.</a:t>
            </a:r>
          </a:p>
          <a:p>
            <a:pPr lvl="1" algn="just"/>
            <a:r>
              <a:rPr lang="en-US" sz="2300" dirty="0"/>
              <a:t>In Industry hiding some data/ Information from competitors such as tender details/new product details is critical.</a:t>
            </a:r>
          </a:p>
          <a:p>
            <a:pPr lvl="1" algn="just"/>
            <a:r>
              <a:rPr lang="en-US" sz="2300" dirty="0"/>
              <a:t>If Alice is sending a message to Bob, it should be impossible or computationally infeasible for Eve to learn the contents of an encrypted message without knowledge of the secret key.</a:t>
            </a:r>
          </a:p>
          <a:p>
            <a:pPr marL="285750" lvl="1"/>
            <a:r>
              <a:rPr lang="en-US" sz="2300" b="1" dirty="0"/>
              <a:t>Example (Integrity) :</a:t>
            </a:r>
          </a:p>
          <a:p>
            <a:pPr marL="685800" lvl="2"/>
            <a:r>
              <a:rPr lang="en-US" sz="2300" dirty="0"/>
              <a:t>For example, assume that Alice encrypts a message to Bob by encoding each letter as its position in the alphabet (A=1, B=2, etc.). If Eve can intercept the message, she can modify the message without Bob knowing.</a:t>
            </a:r>
          </a:p>
          <a:p>
            <a:pPr marL="285750" lvl="1"/>
            <a:endParaRPr lang="en-US" sz="2800" b="1" dirty="0"/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118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Example (Availability):</a:t>
            </a:r>
          </a:p>
          <a:p>
            <a:pPr lvl="1" algn="just"/>
            <a:r>
              <a:rPr lang="en-US" sz="2400" dirty="0"/>
              <a:t>You have uploaded your all important documents on </a:t>
            </a:r>
            <a:r>
              <a:rPr lang="en-US" sz="2400" dirty="0" err="1"/>
              <a:t>DigiLocker</a:t>
            </a:r>
            <a:r>
              <a:rPr lang="en-US" sz="2400" dirty="0"/>
              <a:t> and at some moment the application is not accessible at the time of need due to heavy load on server.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059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Security attack: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92925" y="2076450"/>
            <a:ext cx="8915400" cy="377762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3600" b="1" dirty="0"/>
              <a:t>Any action that compromises the security of information owned by an organization.</a:t>
            </a:r>
          </a:p>
        </p:txBody>
      </p:sp>
    </p:spTree>
    <p:extLst>
      <p:ext uri="{BB962C8B-B14F-4D97-AF65-F5344CB8AC3E}">
        <p14:creationId xmlns:p14="http://schemas.microsoft.com/office/powerpoint/2010/main" val="2801319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 Attack</a:t>
            </a:r>
          </a:p>
        </p:txBody>
      </p:sp>
      <p:sp>
        <p:nvSpPr>
          <p:cNvPr id="6" name="Rectangle 5"/>
          <p:cNvSpPr/>
          <p:nvPr/>
        </p:nvSpPr>
        <p:spPr>
          <a:xfrm>
            <a:off x="5390866" y="1651380"/>
            <a:ext cx="2961564" cy="1392071"/>
          </a:xfrm>
          <a:prstGeom prst="rect">
            <a:avLst/>
          </a:prstGeom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Cryptographic Attack</a:t>
            </a:r>
          </a:p>
        </p:txBody>
      </p:sp>
      <p:cxnSp>
        <p:nvCxnSpPr>
          <p:cNvPr id="8" name="Straight Connector 7"/>
          <p:cNvCxnSpPr>
            <a:stCxn id="6" idx="2"/>
          </p:cNvCxnSpPr>
          <p:nvPr/>
        </p:nvCxnSpPr>
        <p:spPr>
          <a:xfrm>
            <a:off x="6871648" y="3043451"/>
            <a:ext cx="0" cy="73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44704" y="3780430"/>
            <a:ext cx="5008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40155" y="3780430"/>
            <a:ext cx="0" cy="73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553433" y="3780430"/>
            <a:ext cx="0" cy="73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059373" y="4546980"/>
            <a:ext cx="2961564" cy="1392071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Cryptanalytic</a:t>
            </a:r>
            <a:r>
              <a:rPr lang="en-US" sz="2800" b="1" dirty="0"/>
              <a:t>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72651" y="4546980"/>
            <a:ext cx="2961564" cy="1392071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Non-</a:t>
            </a:r>
            <a:r>
              <a:rPr lang="en-US" sz="2800" b="1" dirty="0"/>
              <a:t> </a:t>
            </a:r>
            <a:r>
              <a:rPr lang="en-US" sz="2800" i="1" dirty="0"/>
              <a:t>Cryptanalytic</a:t>
            </a:r>
          </a:p>
        </p:txBody>
      </p:sp>
    </p:spTree>
    <p:extLst>
      <p:ext uri="{BB962C8B-B14F-4D97-AF65-F5344CB8AC3E}">
        <p14:creationId xmlns:p14="http://schemas.microsoft.com/office/powerpoint/2010/main" val="106924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27200"/>
            <a:ext cx="8915400" cy="4184022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 The science of </a:t>
            </a:r>
            <a:r>
              <a:rPr lang="en-US" sz="2400" b="1" dirty="0">
                <a:solidFill>
                  <a:srgbClr val="FF0000"/>
                </a:solidFill>
              </a:rPr>
              <a:t>cracking codes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rgbClr val="FF0000"/>
                </a:solidFill>
              </a:rPr>
              <a:t>decoding secrets.</a:t>
            </a:r>
          </a:p>
          <a:p>
            <a:pPr algn="just"/>
            <a:r>
              <a:rPr lang="en-US" sz="2400" b="1" dirty="0"/>
              <a:t>Combination of statistical and algebraic technique to </a:t>
            </a:r>
            <a:r>
              <a:rPr lang="en-US" sz="2400" b="1" dirty="0">
                <a:solidFill>
                  <a:srgbClr val="FF0000"/>
                </a:solidFill>
              </a:rPr>
              <a:t>recover a message or secret key</a:t>
            </a:r>
            <a:r>
              <a:rPr lang="en-US" sz="2400" b="1" dirty="0"/>
              <a:t> </a:t>
            </a:r>
            <a:r>
              <a:rPr lang="en-US" sz="2400" dirty="0"/>
              <a:t>from the decoded message </a:t>
            </a:r>
            <a:r>
              <a:rPr lang="en-US" sz="2400" b="1" dirty="0">
                <a:solidFill>
                  <a:srgbClr val="FF0000"/>
                </a:solidFill>
              </a:rPr>
              <a:t>without knowing actual message, method of encoding or key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It is </a:t>
            </a:r>
            <a:r>
              <a:rPr lang="en-US" sz="2400" b="1" dirty="0"/>
              <a:t>a technique </a:t>
            </a:r>
            <a:r>
              <a:rPr lang="en-US" sz="2400" dirty="0"/>
              <a:t>of </a:t>
            </a:r>
            <a:r>
              <a:rPr lang="en-US" sz="2400" b="1" dirty="0"/>
              <a:t>decoding messages from a unintelligible format </a:t>
            </a:r>
            <a:r>
              <a:rPr lang="en-US" sz="2400" b="1" dirty="0">
                <a:solidFill>
                  <a:srgbClr val="FF0000"/>
                </a:solidFill>
              </a:rPr>
              <a:t>without knowing</a:t>
            </a:r>
            <a:r>
              <a:rPr lang="en-US" sz="2400" dirty="0"/>
              <a:t> how they were initially converted from intelligible (understandable) format to unintelligible format.</a:t>
            </a:r>
          </a:p>
          <a:p>
            <a:pPr algn="just"/>
            <a:r>
              <a:rPr lang="en-US" sz="2400" b="1" dirty="0">
                <a:solidFill>
                  <a:srgbClr val="FF0000"/>
                </a:solidFill>
              </a:rPr>
              <a:t>Brute force attack- </a:t>
            </a:r>
            <a:r>
              <a:rPr lang="en-US" sz="2400" dirty="0">
                <a:solidFill>
                  <a:schemeClr val="tx1"/>
                </a:solidFill>
              </a:rPr>
              <a:t>Attacker tries every possible keys to recover the message.</a:t>
            </a:r>
          </a:p>
        </p:txBody>
      </p:sp>
    </p:spTree>
    <p:extLst>
      <p:ext uri="{BB962C8B-B14F-4D97-AF65-F5344CB8AC3E}">
        <p14:creationId xmlns:p14="http://schemas.microsoft.com/office/powerpoint/2010/main" val="304544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45457" y="150126"/>
            <a:ext cx="2961564" cy="1392071"/>
          </a:xfrm>
          <a:prstGeom prst="rect">
            <a:avLst/>
          </a:prstGeom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Non Cryptanalytic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871648" y="1514901"/>
            <a:ext cx="0" cy="73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80591" y="2251880"/>
            <a:ext cx="5818501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80591" y="2265528"/>
            <a:ext cx="0" cy="73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799092" y="2265528"/>
            <a:ext cx="0" cy="73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871648" y="2117677"/>
            <a:ext cx="0" cy="73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01200" y="3006487"/>
            <a:ext cx="2222311" cy="785886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Snooping</a:t>
            </a:r>
            <a:r>
              <a:rPr lang="en-US" sz="2800" b="1" dirty="0"/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52127" y="4206922"/>
            <a:ext cx="2806320" cy="81545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Traffic Analysis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64673" y="3792373"/>
            <a:ext cx="0" cy="414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76812" y="2861478"/>
            <a:ext cx="2621506" cy="81545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Modification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47245" y="3742612"/>
            <a:ext cx="2791535" cy="81545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Masquerading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01839" y="4637104"/>
            <a:ext cx="2621506" cy="81545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Replaying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29704" y="5564868"/>
            <a:ext cx="2621506" cy="81545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Repudiation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461613" y="2938530"/>
            <a:ext cx="2621506" cy="926913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Denial of Service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02006" y="5227093"/>
            <a:ext cx="295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Threatening to Confidentiality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23512" y="6380322"/>
            <a:ext cx="383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Threatening to Integrity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04408" y="3927144"/>
            <a:ext cx="383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Threatening to Availability</a:t>
            </a:r>
          </a:p>
        </p:txBody>
      </p:sp>
    </p:spTree>
    <p:extLst>
      <p:ext uri="{BB962C8B-B14F-4D97-AF65-F5344CB8AC3E}">
        <p14:creationId xmlns:p14="http://schemas.microsoft.com/office/powerpoint/2010/main" val="276886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Non Cryptanalytic Attacks categories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050283" y="1875626"/>
            <a:ext cx="14431" cy="64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70903" y="2521851"/>
            <a:ext cx="7610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70903" y="2521851"/>
            <a:ext cx="14431" cy="64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796137" y="2521850"/>
            <a:ext cx="14431" cy="64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074178" y="2900148"/>
            <a:ext cx="2222311" cy="785886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Passive</a:t>
            </a:r>
            <a:endParaRPr lang="en-US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9669915" y="2909691"/>
            <a:ext cx="2222311" cy="785886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Active</a:t>
            </a:r>
            <a:endParaRPr lang="en-US" sz="2800" b="1" dirty="0"/>
          </a:p>
        </p:txBody>
      </p:sp>
      <p:sp>
        <p:nvSpPr>
          <p:cNvPr id="17" name="Rectangle 16"/>
          <p:cNvSpPr/>
          <p:nvPr/>
        </p:nvSpPr>
        <p:spPr>
          <a:xfrm>
            <a:off x="3668318" y="3809604"/>
            <a:ext cx="2222311" cy="785886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Snooping</a:t>
            </a:r>
            <a:r>
              <a:rPr lang="en-US" sz="2800" b="1" dirty="0"/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88267" y="5052496"/>
            <a:ext cx="2806320" cy="81545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Traffic Analysis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185334" y="3649161"/>
            <a:ext cx="0" cy="182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7" idx="1"/>
          </p:cNvCxnSpPr>
          <p:nvPr/>
        </p:nvCxnSpPr>
        <p:spPr>
          <a:xfrm>
            <a:off x="3185334" y="4202547"/>
            <a:ext cx="482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78118" y="5460223"/>
            <a:ext cx="510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810568" y="3691214"/>
            <a:ext cx="0" cy="553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0810405" y="4244600"/>
            <a:ext cx="2" cy="2245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327584" y="4071041"/>
            <a:ext cx="482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322821" y="4716281"/>
            <a:ext cx="482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294243" y="5913871"/>
            <a:ext cx="5161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812805" y="3802954"/>
            <a:ext cx="2516227" cy="604802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Modification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22335" y="4455806"/>
            <a:ext cx="2806698" cy="529593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Masquerading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701479" y="5065164"/>
            <a:ext cx="2621506" cy="49970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Replaying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701173" y="5687771"/>
            <a:ext cx="2621506" cy="52191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Repudiation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64714" y="6293471"/>
            <a:ext cx="3264318" cy="486389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Denial of Service 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0294243" y="5315016"/>
            <a:ext cx="5161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294243" y="6496489"/>
            <a:ext cx="5161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19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FC75-D3EB-D44A-93A7-041D02ED8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Kinds of Attacks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92282-E6D3-A245-895B-7A427B7DA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902"/>
          <a:stretch/>
        </p:blipFill>
        <p:spPr>
          <a:xfrm>
            <a:off x="2592925" y="1508166"/>
            <a:ext cx="8511224" cy="4680672"/>
          </a:xfrm>
        </p:spPr>
      </p:pic>
    </p:spTree>
    <p:extLst>
      <p:ext uri="{BB962C8B-B14F-4D97-AF65-F5344CB8AC3E}">
        <p14:creationId xmlns:p14="http://schemas.microsoft.com/office/powerpoint/2010/main" val="242325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/>
          </a:bodyPr>
          <a:lstStyle/>
          <a:p>
            <a:r>
              <a:rPr lang="en-US" sz="2800" dirty="0"/>
              <a:t>Introduction to Cryptography</a:t>
            </a:r>
          </a:p>
          <a:p>
            <a:r>
              <a:rPr lang="en-US" sz="2800" dirty="0"/>
              <a:t>Security Goals</a:t>
            </a:r>
          </a:p>
          <a:p>
            <a:r>
              <a:rPr lang="en-US" sz="2800" dirty="0"/>
              <a:t>Cryptographic attacks</a:t>
            </a:r>
          </a:p>
          <a:p>
            <a:r>
              <a:rPr lang="en-US" sz="2800" dirty="0"/>
              <a:t>Symmetric key Cryptosystem</a:t>
            </a:r>
          </a:p>
          <a:p>
            <a:r>
              <a:rPr lang="en-US" sz="2800" dirty="0"/>
              <a:t>Asymmetric key cryptosystem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868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1" y="262160"/>
            <a:ext cx="9504362" cy="899890"/>
          </a:xfrm>
        </p:spPr>
        <p:txBody>
          <a:bodyPr/>
          <a:lstStyle/>
          <a:p>
            <a:r>
              <a:rPr lang="en-US" b="1" dirty="0"/>
              <a:t>Passive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850" y="1162050"/>
            <a:ext cx="10077450" cy="554355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A passive attack </a:t>
            </a:r>
            <a:r>
              <a:rPr lang="en-US" sz="2400" dirty="0"/>
              <a:t>attempts to learn or make use of information from the system but does not affect system resources. </a:t>
            </a:r>
          </a:p>
          <a:p>
            <a:pPr algn="just"/>
            <a:r>
              <a:rPr lang="en-US" sz="2400" dirty="0"/>
              <a:t>Passive attacks are in the nature of eavesdropping on, or monitoring of, transmissions. </a:t>
            </a:r>
          </a:p>
          <a:p>
            <a:pPr algn="just"/>
            <a:r>
              <a:rPr lang="en-US" sz="2400" dirty="0"/>
              <a:t>The goal of the opponent is to obtain information that is being transmitted.</a:t>
            </a:r>
          </a:p>
          <a:p>
            <a:pPr algn="just"/>
            <a:r>
              <a:rPr lang="en-US" sz="2400" dirty="0"/>
              <a:t>Passive attacks are very difficult to detect, because they do not involve any alteration of the data. </a:t>
            </a:r>
          </a:p>
          <a:p>
            <a:pPr algn="just"/>
            <a:r>
              <a:rPr lang="en-US" sz="2400" dirty="0"/>
              <a:t>Typically, the message traffic is sent and received in an apparently normal fashion, and neither the sender nor receiver is aware that a third party has read the messages or observed the traffic pattern.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159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6901" y="452660"/>
            <a:ext cx="9618662" cy="1071340"/>
          </a:xfrm>
        </p:spPr>
        <p:txBody>
          <a:bodyPr/>
          <a:lstStyle/>
          <a:p>
            <a:r>
              <a:rPr lang="en-US" b="1" dirty="0"/>
              <a:t>Active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6450" y="1695450"/>
            <a:ext cx="9639300" cy="495300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800" b="1" dirty="0"/>
              <a:t>An active attack </a:t>
            </a:r>
            <a:r>
              <a:rPr lang="en-US" sz="2800" dirty="0"/>
              <a:t>attempts to alter system resources or affect their operation.</a:t>
            </a:r>
          </a:p>
          <a:p>
            <a:pPr algn="just"/>
            <a:r>
              <a:rPr lang="en-US" sz="2800" dirty="0"/>
              <a:t>Whereas passive attacks are difficult to detect, measures are available to prevent their success. </a:t>
            </a:r>
          </a:p>
          <a:p>
            <a:pPr algn="just"/>
            <a:r>
              <a:rPr lang="en-US" sz="2800" dirty="0"/>
              <a:t>On the other hand, it is quite difficult to prevent active attacks absolutely because of the wide variety of potential physical, software, and network vulnerabilities. </a:t>
            </a:r>
          </a:p>
          <a:p>
            <a:pPr algn="just"/>
            <a:r>
              <a:rPr lang="en-US" sz="2800" dirty="0"/>
              <a:t>Instead, the goal is to detect active attacks and to recover from any disruption or delays caused by them. If the detection has a deterrent effect, it may also contribute to prevention.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305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Snooping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Unauthorized access to </a:t>
            </a:r>
            <a:r>
              <a:rPr lang="en-US" sz="2400" dirty="0"/>
              <a:t>or </a:t>
            </a:r>
            <a:r>
              <a:rPr lang="en-US" sz="2400" b="1" dirty="0"/>
              <a:t>interception of data</a:t>
            </a:r>
            <a:r>
              <a:rPr lang="en-US" sz="2400" dirty="0"/>
              <a:t>.</a:t>
            </a:r>
          </a:p>
          <a:p>
            <a:r>
              <a:rPr lang="en-US" sz="2400" b="1" dirty="0"/>
              <a:t>Example:</a:t>
            </a:r>
            <a:r>
              <a:rPr lang="en-US" sz="2400" dirty="0"/>
              <a:t> a file transferred through the Internet may contain confidential information.</a:t>
            </a:r>
          </a:p>
          <a:p>
            <a:r>
              <a:rPr lang="en-US" sz="2400" dirty="0"/>
              <a:t>An unauthorized entity may intercept the transmission and use the contents for his own benefits. </a:t>
            </a:r>
          </a:p>
          <a:p>
            <a:r>
              <a:rPr lang="en-US" sz="2400" dirty="0"/>
              <a:t>To prevent the snooping, the data must be made non intelligible to the </a:t>
            </a:r>
            <a:r>
              <a:rPr lang="en-US" sz="2400" dirty="0" err="1"/>
              <a:t>the</a:t>
            </a:r>
            <a:r>
              <a:rPr lang="en-US" sz="2400" dirty="0"/>
              <a:t> interceptor by using  some techniques.</a:t>
            </a:r>
          </a:p>
        </p:txBody>
      </p:sp>
    </p:spTree>
    <p:extLst>
      <p:ext uri="{BB962C8B-B14F-4D97-AF65-F5344CB8AC3E}">
        <p14:creationId xmlns:p14="http://schemas.microsoft.com/office/powerpoint/2010/main" val="175905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Although </a:t>
            </a:r>
            <a:r>
              <a:rPr lang="en-US" sz="2400" b="1" dirty="0">
                <a:solidFill>
                  <a:srgbClr val="FF0000"/>
                </a:solidFill>
              </a:rPr>
              <a:t>a data is non-intelligible </a:t>
            </a:r>
            <a:r>
              <a:rPr lang="en-US" sz="2400" dirty="0"/>
              <a:t>for the interceptor, but he can </a:t>
            </a:r>
            <a:r>
              <a:rPr lang="en-US" sz="2400" b="1" dirty="0"/>
              <a:t>still</a:t>
            </a:r>
            <a:r>
              <a:rPr lang="en-US" sz="2400" dirty="0"/>
              <a:t> </a:t>
            </a:r>
            <a:r>
              <a:rPr lang="en-US" sz="2400" b="1" dirty="0"/>
              <a:t>extract some other type of information</a:t>
            </a:r>
            <a:r>
              <a:rPr lang="en-US" sz="2400" dirty="0"/>
              <a:t> by monitoring the online traffic.</a:t>
            </a:r>
          </a:p>
          <a:p>
            <a:pPr algn="just"/>
            <a:r>
              <a:rPr lang="en-US" sz="2400" b="1" dirty="0"/>
              <a:t>Example:</a:t>
            </a:r>
          </a:p>
          <a:p>
            <a:pPr algn="just"/>
            <a:r>
              <a:rPr lang="en-US" sz="2400" dirty="0"/>
              <a:t>Opponent can </a:t>
            </a:r>
            <a:r>
              <a:rPr lang="en-US" sz="2400" b="1" dirty="0">
                <a:solidFill>
                  <a:srgbClr val="FF0000"/>
                </a:solidFill>
              </a:rPr>
              <a:t>get email ids</a:t>
            </a:r>
            <a:r>
              <a:rPr lang="en-US" sz="2400" b="1" dirty="0"/>
              <a:t> of sender and receiver. </a:t>
            </a:r>
          </a:p>
          <a:p>
            <a:pPr algn="just"/>
            <a:r>
              <a:rPr lang="en-US" sz="2400" dirty="0"/>
              <a:t>By analyzing requests and responses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nature of the transaction </a:t>
            </a:r>
            <a:r>
              <a:rPr lang="en-US" sz="2400" b="1" dirty="0"/>
              <a:t>can be identified.</a:t>
            </a:r>
          </a:p>
        </p:txBody>
      </p:sp>
    </p:spTree>
    <p:extLst>
      <p:ext uri="{BB962C8B-B14F-4D97-AF65-F5344CB8AC3E}">
        <p14:creationId xmlns:p14="http://schemas.microsoft.com/office/powerpoint/2010/main" val="777956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70" y="4085228"/>
            <a:ext cx="2069910" cy="20699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9" y="4087076"/>
            <a:ext cx="2109006" cy="2109006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3739487" y="4885608"/>
            <a:ext cx="4599295" cy="412647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91" y="1965275"/>
            <a:ext cx="1544236" cy="146031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6230909" y="3493821"/>
            <a:ext cx="0" cy="552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72119" y="6045958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12172" y="6141490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65088" y="1126288"/>
            <a:ext cx="2331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Unauthorized Entity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35734" y="5091443"/>
            <a:ext cx="122830" cy="2559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6487" y="5312044"/>
            <a:ext cx="283902" cy="4080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271" y="4122616"/>
            <a:ext cx="839807" cy="8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13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0750" y="520872"/>
            <a:ext cx="9380844" cy="128089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Passive Attacks</a:t>
            </a:r>
            <a:br>
              <a:rPr lang="en-US" b="1" dirty="0"/>
            </a:br>
            <a:r>
              <a:rPr lang="en-US" b="1" dirty="0"/>
              <a:t>Traffic Analysis, Release of Message Content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59542"/>
            <a:ext cx="8344369" cy="41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5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After </a:t>
            </a:r>
            <a:r>
              <a:rPr lang="en-US" sz="2400" b="1" dirty="0"/>
              <a:t>incepting or accessing the information</a:t>
            </a:r>
            <a:r>
              <a:rPr lang="en-US" sz="2400" dirty="0"/>
              <a:t>, the attacker </a:t>
            </a:r>
            <a:r>
              <a:rPr lang="en-US" sz="2400" b="1" dirty="0"/>
              <a:t>modifies the information </a:t>
            </a:r>
            <a:r>
              <a:rPr lang="en-US" sz="2400" dirty="0"/>
              <a:t>to make it beneficial to himself and </a:t>
            </a:r>
            <a:r>
              <a:rPr lang="en-US" sz="2400" b="1" dirty="0"/>
              <a:t>send it to the receiver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Example:</a:t>
            </a:r>
          </a:p>
          <a:p>
            <a:pPr algn="just"/>
            <a:r>
              <a:rPr lang="en-US" sz="2400" dirty="0"/>
              <a:t>A customer sends a message to as bank to do some transaction. The attacker intercepts the message and modifies the details of transaction to get some benefits.</a:t>
            </a:r>
          </a:p>
          <a:p>
            <a:pPr algn="just"/>
            <a:r>
              <a:rPr lang="en-US" sz="2400" dirty="0"/>
              <a:t>Sometime attackers simply deletes or delay the message to harm the system or reputation of the sender. </a:t>
            </a:r>
          </a:p>
        </p:txBody>
      </p:sp>
    </p:spTree>
    <p:extLst>
      <p:ext uri="{BB962C8B-B14F-4D97-AF65-F5344CB8AC3E}">
        <p14:creationId xmlns:p14="http://schemas.microsoft.com/office/powerpoint/2010/main" val="1727370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128" y="540706"/>
            <a:ext cx="8911687" cy="1280890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70" y="4085228"/>
            <a:ext cx="2069910" cy="20699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9" y="4126366"/>
            <a:ext cx="2109006" cy="2069715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19722706">
            <a:off x="2257389" y="2980875"/>
            <a:ext cx="3140589" cy="412647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91" y="1965275"/>
            <a:ext cx="1544236" cy="1460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72119" y="6045958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12172" y="6141490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088" y="1126288"/>
            <a:ext cx="2331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Unauthorized Entity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976" y="2218308"/>
            <a:ext cx="839807" cy="83980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065088" y="2290659"/>
            <a:ext cx="241270" cy="20368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007655" y="2494345"/>
            <a:ext cx="298703" cy="953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 rot="1865658">
            <a:off x="6890123" y="2954539"/>
            <a:ext cx="3054810" cy="412647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rot="3742952">
            <a:off x="9565232" y="3818280"/>
            <a:ext cx="241270" cy="20368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3742952" flipV="1">
            <a:off x="9350734" y="3911765"/>
            <a:ext cx="298703" cy="953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95" y="2218308"/>
            <a:ext cx="839807" cy="8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4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Active attack- </a:t>
            </a:r>
            <a:br>
              <a:rPr lang="en-US" b="1" dirty="0"/>
            </a:br>
            <a:r>
              <a:rPr lang="en-US" b="1" dirty="0"/>
              <a:t>Modification of Message Content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17" r="7878" b="11437"/>
          <a:stretch/>
        </p:blipFill>
        <p:spPr>
          <a:xfrm>
            <a:off x="2743200" y="2175491"/>
            <a:ext cx="6179574" cy="348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61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Masquerading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Also called </a:t>
            </a:r>
            <a:r>
              <a:rPr lang="en-US" sz="2400" b="1" dirty="0">
                <a:solidFill>
                  <a:srgbClr val="FF0000"/>
                </a:solidFill>
              </a:rPr>
              <a:t>spoofing.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The attacker </a:t>
            </a:r>
            <a:r>
              <a:rPr lang="en-US" sz="2400" b="1" dirty="0">
                <a:solidFill>
                  <a:schemeClr val="tx1"/>
                </a:solidFill>
              </a:rPr>
              <a:t>impersonates somebody else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sz="2400" b="1" dirty="0">
                <a:solidFill>
                  <a:schemeClr val="tx1"/>
                </a:solidFill>
              </a:rPr>
              <a:t>Example: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Attacker may </a:t>
            </a:r>
            <a:r>
              <a:rPr lang="en-US" sz="2400" b="1" dirty="0">
                <a:solidFill>
                  <a:schemeClr val="tx1"/>
                </a:solidFill>
              </a:rPr>
              <a:t>get bank card and PIN </a:t>
            </a:r>
            <a:r>
              <a:rPr lang="en-US" sz="2400" dirty="0">
                <a:solidFill>
                  <a:schemeClr val="tx1"/>
                </a:solidFill>
              </a:rPr>
              <a:t>of the bank customer and </a:t>
            </a:r>
            <a:r>
              <a:rPr lang="en-US" sz="2400" b="1" dirty="0">
                <a:solidFill>
                  <a:schemeClr val="tx1"/>
                </a:solidFill>
              </a:rPr>
              <a:t>pretend that she is that customer.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</a:rPr>
              <a:t>A user </a:t>
            </a:r>
            <a:r>
              <a:rPr lang="en-US" sz="2400" b="1" dirty="0">
                <a:solidFill>
                  <a:schemeClr val="tx1"/>
                </a:solidFill>
              </a:rPr>
              <a:t>tries to contact bank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b="1" dirty="0">
                <a:solidFill>
                  <a:schemeClr val="tx1"/>
                </a:solidFill>
              </a:rPr>
              <a:t>another site pretends that it is a bank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b="1" dirty="0">
                <a:solidFill>
                  <a:schemeClr val="tx1"/>
                </a:solidFill>
              </a:rPr>
              <a:t>obtains some information </a:t>
            </a:r>
            <a:r>
              <a:rPr lang="en-US" sz="2400" dirty="0">
                <a:solidFill>
                  <a:schemeClr val="tx1"/>
                </a:solidFill>
              </a:rPr>
              <a:t>about the user.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42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Cryptogrpahy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0743" y="1611087"/>
            <a:ext cx="9942286" cy="5058286"/>
          </a:xfrm>
        </p:spPr>
        <p:txBody>
          <a:bodyPr/>
          <a:lstStyle/>
          <a:p>
            <a:pPr algn="just"/>
            <a:r>
              <a:rPr lang="en-US" sz="2400" b="1" dirty="0"/>
              <a:t>Cryptography:</a:t>
            </a:r>
          </a:p>
          <a:p>
            <a:pPr lvl="1" algn="just"/>
            <a:r>
              <a:rPr lang="en-US" sz="2200" dirty="0"/>
              <a:t>It is a word with </a:t>
            </a:r>
            <a:r>
              <a:rPr lang="en-US" sz="2200" b="1" dirty="0"/>
              <a:t>Greek origin</a:t>
            </a:r>
            <a:r>
              <a:rPr lang="en-US" sz="2200" dirty="0"/>
              <a:t> whose meaning is </a:t>
            </a:r>
            <a:r>
              <a:rPr lang="en-US" sz="2200" b="1" dirty="0">
                <a:solidFill>
                  <a:srgbClr val="FF0000"/>
                </a:solidFill>
              </a:rPr>
              <a:t>“hidden/secret writing”.</a:t>
            </a:r>
            <a:endParaRPr lang="en-US" sz="2200" dirty="0"/>
          </a:p>
          <a:p>
            <a:pPr lvl="1" algn="just"/>
            <a:r>
              <a:rPr lang="en-US" sz="2200" dirty="0"/>
              <a:t>The Oxford Dictionary (2006) defines cryptography as </a:t>
            </a:r>
            <a:r>
              <a:rPr lang="en-US" sz="2200" b="1" dirty="0">
                <a:solidFill>
                  <a:srgbClr val="FF0000"/>
                </a:solidFill>
              </a:rPr>
              <a:t>the art of writing or solving codes</a:t>
            </a:r>
            <a:r>
              <a:rPr lang="en-US" sz="2200" dirty="0"/>
              <a:t>.</a:t>
            </a:r>
          </a:p>
          <a:p>
            <a:pPr lvl="1" algn="just"/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art and science </a:t>
            </a:r>
            <a:r>
              <a:rPr lang="en-US" sz="2200" dirty="0"/>
              <a:t>of </a:t>
            </a:r>
            <a:r>
              <a:rPr lang="en-US" sz="2200" b="1" dirty="0">
                <a:solidFill>
                  <a:srgbClr val="FF0000"/>
                </a:solidFill>
              </a:rPr>
              <a:t>keeping message secure </a:t>
            </a:r>
            <a:r>
              <a:rPr lang="en-US" sz="2200" dirty="0"/>
              <a:t>from others.</a:t>
            </a:r>
          </a:p>
          <a:p>
            <a:pPr lvl="1" algn="just"/>
            <a:r>
              <a:rPr lang="en-US" sz="2200" dirty="0"/>
              <a:t>To enable two people to communicate over insecure channel in such a way that opponent cannot understand what is being said.</a:t>
            </a:r>
          </a:p>
          <a:p>
            <a:pPr lvl="1" algn="just"/>
            <a:r>
              <a:rPr lang="en-US" sz="2200" dirty="0"/>
              <a:t>Mechanism of achieving security by </a:t>
            </a:r>
            <a:r>
              <a:rPr lang="en-US" sz="2200" b="1" dirty="0"/>
              <a:t>encoding/ converting the original message</a:t>
            </a:r>
            <a:r>
              <a:rPr lang="en-US" sz="2200" dirty="0"/>
              <a:t> into some another form in such a way that </a:t>
            </a:r>
            <a:r>
              <a:rPr lang="en-US" sz="2200" b="1" dirty="0"/>
              <a:t>message becomes </a:t>
            </a:r>
            <a:r>
              <a:rPr lang="en-US" sz="2200" b="1" dirty="0">
                <a:solidFill>
                  <a:srgbClr val="FF0000"/>
                </a:solidFill>
              </a:rPr>
              <a:t>unintelligible.</a:t>
            </a:r>
          </a:p>
          <a:p>
            <a:pPr lvl="1" algn="just"/>
            <a:endParaRPr lang="en-US" sz="1800" dirty="0"/>
          </a:p>
          <a:p>
            <a:pPr lvl="1" algn="just"/>
            <a:endParaRPr lang="en-US" sz="1800" dirty="0"/>
          </a:p>
          <a:p>
            <a:pPr lvl="1" algn="just"/>
            <a:endParaRPr lang="en-US" sz="1800" dirty="0"/>
          </a:p>
          <a:p>
            <a:pPr lvl="1" algn="just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48768" y="6023042"/>
            <a:ext cx="2085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Hard to understand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230793" y="6070435"/>
            <a:ext cx="1200521" cy="2757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8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128" y="540706"/>
            <a:ext cx="8911687" cy="1280890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70" y="4085228"/>
            <a:ext cx="2069910" cy="20699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9" y="4126366"/>
            <a:ext cx="2109006" cy="2069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91" y="1965275"/>
            <a:ext cx="1544236" cy="1460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72119" y="6045958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12172" y="6141490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65088" y="1126288"/>
            <a:ext cx="2331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Unauthorized Entity</a:t>
            </a:r>
          </a:p>
        </p:txBody>
      </p:sp>
      <p:sp>
        <p:nvSpPr>
          <p:cNvPr id="18" name="Freeform 17"/>
          <p:cNvSpPr/>
          <p:nvPr/>
        </p:nvSpPr>
        <p:spPr>
          <a:xfrm rot="1865658">
            <a:off x="6890123" y="2954539"/>
            <a:ext cx="3054810" cy="412647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rot="3742952">
            <a:off x="9565232" y="3818280"/>
            <a:ext cx="241270" cy="20368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3742952" flipV="1">
            <a:off x="9350734" y="3911765"/>
            <a:ext cx="298703" cy="953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95" y="2218308"/>
            <a:ext cx="839807" cy="8398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3652" y="2307080"/>
            <a:ext cx="1429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Message from Alice</a:t>
            </a:r>
          </a:p>
        </p:txBody>
      </p:sp>
    </p:spTree>
    <p:extLst>
      <p:ext uri="{BB962C8B-B14F-4D97-AF65-F5344CB8AC3E}">
        <p14:creationId xmlns:p14="http://schemas.microsoft.com/office/powerpoint/2010/main" val="3941924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Active Attack- </a:t>
            </a:r>
            <a:br>
              <a:rPr lang="en-US" b="1" dirty="0"/>
            </a:br>
            <a:r>
              <a:rPr lang="en-US" b="1" dirty="0"/>
              <a:t>Masquerading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67349"/>
            <a:ext cx="6772301" cy="350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4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Obtains the copy of the message sent by the authorized user and later tries to replay it to create unauthorized effect.</a:t>
            </a:r>
          </a:p>
          <a:p>
            <a:r>
              <a:rPr lang="en-US" b="1" dirty="0"/>
              <a:t>Example:</a:t>
            </a:r>
            <a:r>
              <a:rPr lang="en-US" dirty="0"/>
              <a:t> </a:t>
            </a:r>
          </a:p>
          <a:p>
            <a:r>
              <a:rPr lang="en-US" dirty="0"/>
              <a:t>A person sends a request to her bank to ask for a payment to the attacker, who has done the job for her. </a:t>
            </a:r>
          </a:p>
          <a:p>
            <a:r>
              <a:rPr lang="en-US" dirty="0"/>
              <a:t>The attacker intercepts the message and send it again to receive another payment from the bank.</a:t>
            </a:r>
          </a:p>
        </p:txBody>
      </p:sp>
    </p:spTree>
    <p:extLst>
      <p:ext uri="{BB962C8B-B14F-4D97-AF65-F5344CB8AC3E}">
        <p14:creationId xmlns:p14="http://schemas.microsoft.com/office/powerpoint/2010/main" val="2297432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70" y="4085228"/>
            <a:ext cx="2069910" cy="20699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9" y="4087076"/>
            <a:ext cx="2109006" cy="2109006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3739487" y="4885608"/>
            <a:ext cx="4599295" cy="412647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91" y="1965275"/>
            <a:ext cx="1544236" cy="146031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6230909" y="3493821"/>
            <a:ext cx="0" cy="552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72119" y="6045958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12172" y="6141490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65088" y="1126288"/>
            <a:ext cx="2331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Unauthorized Entity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335734" y="5091443"/>
            <a:ext cx="122830" cy="2559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66487" y="5312044"/>
            <a:ext cx="283902" cy="4080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271" y="4122616"/>
            <a:ext cx="839807" cy="839807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 rot="1865658">
            <a:off x="6890123" y="2954539"/>
            <a:ext cx="3054810" cy="412647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12" y="2892072"/>
            <a:ext cx="424602" cy="42460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rot="3742952">
            <a:off x="9565232" y="3818280"/>
            <a:ext cx="241270" cy="20368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3742952" flipV="1">
            <a:off x="9350734" y="3911765"/>
            <a:ext cx="298703" cy="953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 rot="1865658">
            <a:off x="6966174" y="2371835"/>
            <a:ext cx="3362551" cy="792780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481" y="2425519"/>
            <a:ext cx="424602" cy="42460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3742952">
            <a:off x="9845902" y="3747228"/>
            <a:ext cx="241270" cy="203686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3742952" flipV="1">
            <a:off x="9672720" y="3859945"/>
            <a:ext cx="298703" cy="953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7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Active attack-</a:t>
            </a:r>
            <a:br>
              <a:rPr lang="en-US" b="1" dirty="0"/>
            </a:br>
            <a:r>
              <a:rPr lang="en-US" b="1" dirty="0"/>
              <a:t>Replay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1" r="8084"/>
          <a:stretch/>
        </p:blipFill>
        <p:spPr>
          <a:xfrm>
            <a:off x="2592925" y="2205600"/>
            <a:ext cx="6241359" cy="35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03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Repudiation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It is </a:t>
            </a:r>
            <a:r>
              <a:rPr lang="en-US" sz="2400" b="1" dirty="0">
                <a:solidFill>
                  <a:schemeClr val="tx1"/>
                </a:solidFill>
              </a:rPr>
              <a:t>performed by one of the two parties in the communication</a:t>
            </a:r>
            <a:r>
              <a:rPr lang="en-US" sz="2400" dirty="0"/>
              <a:t>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sender of the message </a:t>
            </a:r>
            <a:r>
              <a:rPr lang="en-US" sz="2400" dirty="0"/>
              <a:t>might later </a:t>
            </a:r>
            <a:r>
              <a:rPr lang="en-US" sz="2400" b="1" dirty="0"/>
              <a:t>deny </a:t>
            </a:r>
            <a:r>
              <a:rPr lang="en-US" sz="2400" dirty="0"/>
              <a:t>that </a:t>
            </a:r>
            <a:r>
              <a:rPr lang="en-US" sz="2400" b="1" dirty="0"/>
              <a:t>she sent</a:t>
            </a:r>
            <a:r>
              <a:rPr lang="en-US" sz="2400" dirty="0"/>
              <a:t> the message.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receiver of the message </a:t>
            </a:r>
            <a:r>
              <a:rPr lang="en-US" sz="2400" dirty="0"/>
              <a:t>might </a:t>
            </a:r>
            <a:r>
              <a:rPr lang="en-US" sz="2400" b="1" dirty="0"/>
              <a:t>later deny </a:t>
            </a:r>
            <a:r>
              <a:rPr lang="en-US" sz="2400" dirty="0"/>
              <a:t>that </a:t>
            </a:r>
            <a:r>
              <a:rPr lang="en-US" sz="2400" b="1" dirty="0"/>
              <a:t>he received </a:t>
            </a:r>
            <a:r>
              <a:rPr lang="en-US" sz="2400" dirty="0"/>
              <a:t>the message.</a:t>
            </a:r>
          </a:p>
        </p:txBody>
      </p:sp>
    </p:spTree>
    <p:extLst>
      <p:ext uri="{BB962C8B-B14F-4D97-AF65-F5344CB8AC3E}">
        <p14:creationId xmlns:p14="http://schemas.microsoft.com/office/powerpoint/2010/main" val="1583323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Denial of Service(Dos)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4" y="1851714"/>
            <a:ext cx="8148806" cy="3944022"/>
          </a:xfrm>
        </p:spPr>
      </p:pic>
      <p:sp>
        <p:nvSpPr>
          <p:cNvPr id="5" name="TextBox 4"/>
          <p:cNvSpPr txBox="1"/>
          <p:nvPr/>
        </p:nvSpPr>
        <p:spPr>
          <a:xfrm>
            <a:off x="8273144" y="4281714"/>
            <a:ext cx="1480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66"/>
                </a:solidFill>
              </a:rPr>
              <a:t>Server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31201" y="2077235"/>
            <a:ext cx="1689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Service Unavailable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7" y="2714111"/>
            <a:ext cx="1567603" cy="15676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26179" y="4256899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753601" y="3307670"/>
            <a:ext cx="1077294" cy="70505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37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Active Attack</a:t>
            </a:r>
            <a:br>
              <a:rPr lang="en-US" b="1" dirty="0"/>
            </a:br>
            <a:r>
              <a:rPr lang="en-US" b="1" dirty="0"/>
              <a:t>Denial of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133600"/>
            <a:ext cx="6849756" cy="364789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06180" y="4055931"/>
            <a:ext cx="0" cy="157807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15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A103-AD7D-354E-89CA-CDF99FB7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Cryptography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Secure Communication in presence of Adversary</a:t>
            </a:r>
          </a:p>
          <a:p>
            <a:r>
              <a:rPr lang="en-US" sz="2400" dirty="0"/>
              <a:t>Secure Communication insecure channel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23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Cryptographic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3987" y="1784554"/>
            <a:ext cx="9320981" cy="4126667"/>
          </a:xfrm>
        </p:spPr>
        <p:txBody>
          <a:bodyPr>
            <a:noAutofit/>
          </a:bodyPr>
          <a:lstStyle/>
          <a:p>
            <a:r>
              <a:rPr lang="en-US" sz="2400" dirty="0"/>
              <a:t>Cryptographic systems are characterized along three independent dimensions: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The type of operations </a:t>
            </a:r>
            <a:r>
              <a:rPr lang="en-US" sz="2400" dirty="0"/>
              <a:t>used for transforming plaintext to </a:t>
            </a:r>
            <a:r>
              <a:rPr lang="en-US" sz="2400" dirty="0" err="1"/>
              <a:t>ciphertext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All encryption algorithms are based on two general principles: </a:t>
            </a:r>
            <a:r>
              <a:rPr lang="en-US" sz="2400" b="1" dirty="0">
                <a:solidFill>
                  <a:srgbClr val="FF0000"/>
                </a:solidFill>
              </a:rPr>
              <a:t>substitution</a:t>
            </a:r>
            <a:r>
              <a:rPr lang="en-US" sz="2400" dirty="0"/>
              <a:t>, in which each element in the plaintext (bit, letter, group of bits or letters) is mapped into another element,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rgbClr val="FF0000"/>
                </a:solidFill>
              </a:rPr>
              <a:t>transposition,</a:t>
            </a:r>
            <a:r>
              <a:rPr lang="en-US" sz="2400" dirty="0"/>
              <a:t> in which elements in the plaintext are rearranged. </a:t>
            </a:r>
          </a:p>
          <a:p>
            <a:pPr algn="just"/>
            <a:r>
              <a:rPr lang="en-US" sz="2400" dirty="0"/>
              <a:t>The fundamental requirement is that no information be lost (that is, that all operations are reversible). </a:t>
            </a:r>
          </a:p>
        </p:txBody>
      </p:sp>
    </p:spTree>
    <p:extLst>
      <p:ext uri="{BB962C8B-B14F-4D97-AF65-F5344CB8AC3E}">
        <p14:creationId xmlns:p14="http://schemas.microsoft.com/office/powerpoint/2010/main" val="30196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021540"/>
          </a:xfrm>
        </p:spPr>
        <p:txBody>
          <a:bodyPr>
            <a:normAutofit/>
          </a:bodyPr>
          <a:lstStyle/>
          <a:p>
            <a:pPr lvl="1" algn="just"/>
            <a:r>
              <a:rPr lang="en-US" sz="2400" dirty="0"/>
              <a:t>Allows us to </a:t>
            </a:r>
            <a:r>
              <a:rPr lang="en-US" sz="2400" b="1" dirty="0">
                <a:solidFill>
                  <a:srgbClr val="FF0000"/>
                </a:solidFill>
              </a:rPr>
              <a:t>scramble/descramble the text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such a way that they would </a:t>
            </a:r>
            <a:r>
              <a:rPr lang="en-US" sz="2400" b="1" dirty="0">
                <a:solidFill>
                  <a:srgbClr val="FF0000"/>
                </a:solidFill>
              </a:rPr>
              <a:t>appear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meaningless</a:t>
            </a:r>
            <a:r>
              <a:rPr lang="en-US" sz="2400" b="1" dirty="0"/>
              <a:t>.</a:t>
            </a:r>
          </a:p>
          <a:p>
            <a:pPr lvl="1" algn="just"/>
            <a:r>
              <a:rPr lang="en-US" sz="2400" dirty="0"/>
              <a:t>To understand the Cryptography:</a:t>
            </a:r>
          </a:p>
          <a:p>
            <a:pPr lvl="2" algn="just"/>
            <a:r>
              <a:rPr lang="en-US" sz="2400" dirty="0"/>
              <a:t>Number Theory</a:t>
            </a:r>
          </a:p>
          <a:p>
            <a:pPr lvl="2" algn="just"/>
            <a:r>
              <a:rPr lang="en-US" sz="2400" dirty="0"/>
              <a:t>Probability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910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9" y="1563329"/>
            <a:ext cx="9291483" cy="4347893"/>
          </a:xfrm>
        </p:spPr>
        <p:txBody>
          <a:bodyPr>
            <a:noAutofit/>
          </a:bodyPr>
          <a:lstStyle/>
          <a:p>
            <a:pPr algn="just">
              <a:buFont typeface="+mj-lt"/>
              <a:buAutoNum type="arabicPeriod" startAt="2"/>
            </a:pPr>
            <a:r>
              <a:rPr lang="en-US" sz="2400" b="1" i="1" dirty="0">
                <a:solidFill>
                  <a:srgbClr val="FF0000"/>
                </a:solidFill>
              </a:rPr>
              <a:t>The number of keys used</a:t>
            </a:r>
            <a:r>
              <a:rPr lang="en-US" sz="2400" b="1" dirty="0"/>
              <a:t>. </a:t>
            </a:r>
            <a:r>
              <a:rPr lang="en-US" sz="2400" dirty="0"/>
              <a:t>If both sender and receiver use </a:t>
            </a:r>
            <a:r>
              <a:rPr lang="en-US" sz="2400" b="1" dirty="0"/>
              <a:t>the same key</a:t>
            </a:r>
            <a:r>
              <a:rPr lang="en-US" sz="2400" dirty="0"/>
              <a:t>, the system is referred to </a:t>
            </a:r>
            <a:r>
              <a:rPr lang="en-US" sz="2400" b="1" dirty="0"/>
              <a:t>as </a:t>
            </a:r>
            <a:r>
              <a:rPr lang="en-US" sz="2400" b="1" dirty="0">
                <a:solidFill>
                  <a:srgbClr val="FF0000"/>
                </a:solidFill>
              </a:rPr>
              <a:t>symmetric, single-key, secret-key, or conventional encryption</a:t>
            </a:r>
            <a:r>
              <a:rPr lang="en-US" sz="2400" dirty="0"/>
              <a:t>.  If the sender and receiver </a:t>
            </a:r>
            <a:r>
              <a:rPr lang="en-US" sz="2400" b="1" dirty="0"/>
              <a:t>use different keys</a:t>
            </a:r>
            <a:r>
              <a:rPr lang="en-US" sz="2400" dirty="0"/>
              <a:t>, the system is referred to as </a:t>
            </a:r>
            <a:r>
              <a:rPr lang="en-US" sz="2400" b="1" dirty="0">
                <a:solidFill>
                  <a:srgbClr val="FF0000"/>
                </a:solidFill>
              </a:rPr>
              <a:t>asymmetric, two-</a:t>
            </a:r>
            <a:r>
              <a:rPr lang="en-US" sz="2400" b="1" dirty="0" err="1">
                <a:solidFill>
                  <a:srgbClr val="FF0000"/>
                </a:solidFill>
              </a:rPr>
              <a:t>key,or</a:t>
            </a:r>
            <a:r>
              <a:rPr lang="en-US" sz="2400" b="1" dirty="0">
                <a:solidFill>
                  <a:srgbClr val="FF0000"/>
                </a:solidFill>
              </a:rPr>
              <a:t> public-key </a:t>
            </a:r>
            <a:r>
              <a:rPr lang="en-US" sz="2400" dirty="0"/>
              <a:t>encryption. </a:t>
            </a:r>
          </a:p>
          <a:p>
            <a:pPr algn="just">
              <a:buFont typeface="+mj-lt"/>
              <a:buAutoNum type="arabicPeriod" startAt="2"/>
            </a:pPr>
            <a:r>
              <a:rPr lang="en-US" sz="2400" b="1" dirty="0">
                <a:solidFill>
                  <a:srgbClr val="FF0000"/>
                </a:solidFill>
              </a:rPr>
              <a:t>The way in which the plaintext is processed</a:t>
            </a:r>
            <a:r>
              <a:rPr lang="en-US" sz="2400" dirty="0"/>
              <a:t>. </a:t>
            </a:r>
            <a:r>
              <a:rPr lang="en-US" sz="2400" b="1" dirty="0"/>
              <a:t>A </a:t>
            </a:r>
            <a:r>
              <a:rPr lang="en-US" sz="2400" b="1" dirty="0">
                <a:solidFill>
                  <a:srgbClr val="FF0000"/>
                </a:solidFill>
              </a:rPr>
              <a:t>block cipher </a:t>
            </a:r>
            <a:r>
              <a:rPr lang="en-US" sz="2400" dirty="0"/>
              <a:t>processes the input one block of elements at a time, producing an output block for each input block. A </a:t>
            </a:r>
            <a:r>
              <a:rPr lang="en-US" sz="2400" b="1" dirty="0"/>
              <a:t>s</a:t>
            </a:r>
            <a:r>
              <a:rPr lang="en-US" sz="2400" b="1" dirty="0">
                <a:solidFill>
                  <a:srgbClr val="FF0000"/>
                </a:solidFill>
              </a:rPr>
              <a:t>tream cipher</a:t>
            </a:r>
            <a:r>
              <a:rPr lang="en-US" sz="2400" dirty="0"/>
              <a:t> processes the input elements continuously, producing output one element at a </a:t>
            </a:r>
            <a:r>
              <a:rPr lang="en-US" sz="2400" dirty="0" err="1"/>
              <a:t>time,as</a:t>
            </a:r>
            <a:r>
              <a:rPr lang="en-US" sz="2400" dirty="0"/>
              <a:t> it goes along.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82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80" y="2909127"/>
            <a:ext cx="1376605" cy="13766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163" y="3085130"/>
            <a:ext cx="998240" cy="99824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6230909" y="1965277"/>
            <a:ext cx="0" cy="704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4269" y="4190826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sender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25041" y="4113992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Receiver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332239" y="102753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Opponent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07" y="455852"/>
            <a:ext cx="1567603" cy="15676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14975" y="6420562"/>
            <a:ext cx="944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Communication with the use of Cryptography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7812" y="3297454"/>
            <a:ext cx="1423651" cy="54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/>
              <a:t>Encoding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821575" y="3342464"/>
            <a:ext cx="1460966" cy="527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/>
              <a:t>Decoding</a:t>
            </a:r>
          </a:p>
        </p:txBody>
      </p:sp>
      <p:sp>
        <p:nvSpPr>
          <p:cNvPr id="17" name="Freeform 16"/>
          <p:cNvSpPr/>
          <p:nvPr/>
        </p:nvSpPr>
        <p:spPr>
          <a:xfrm>
            <a:off x="4520026" y="3316117"/>
            <a:ext cx="3109234" cy="366263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8418554" y="3606138"/>
            <a:ext cx="40323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3" idx="3"/>
            <a:endCxn id="49" idx="1"/>
          </p:cNvCxnSpPr>
          <p:nvPr/>
        </p:nvCxnSpPr>
        <p:spPr>
          <a:xfrm flipV="1">
            <a:off x="3401463" y="3560567"/>
            <a:ext cx="468613" cy="960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16363" y="2666710"/>
            <a:ext cx="24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hasdj.sadkdoepsmdlaflasd</a:t>
            </a:r>
            <a:r>
              <a:rPr lang="en-US" b="1" dirty="0"/>
              <a:t> ;</a:t>
            </a:r>
            <a:r>
              <a:rPr lang="en-US" b="1" dirty="0" err="1"/>
              <a:t>dfkasd</a:t>
            </a:r>
            <a:r>
              <a:rPr lang="en-US" b="1" dirty="0"/>
              <a:t> </a:t>
            </a:r>
            <a:r>
              <a:rPr lang="en-US" b="1" dirty="0" err="1"/>
              <a:t>kd</a:t>
            </a:r>
            <a:r>
              <a:rPr lang="en-US" b="1" dirty="0"/>
              <a:t>”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533079" y="3417700"/>
            <a:ext cx="122830" cy="2559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  <a:endCxn id="17" idx="8"/>
          </p:cNvCxnSpPr>
          <p:nvPr/>
        </p:nvCxnSpPr>
        <p:spPr>
          <a:xfrm>
            <a:off x="7233202" y="3632943"/>
            <a:ext cx="396058" cy="3472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DAFF5B-9E18-4102-8865-D47B709D234E}"/>
              </a:ext>
            </a:extLst>
          </p:cNvPr>
          <p:cNvCxnSpPr>
            <a:cxnSpLocks/>
          </p:cNvCxnSpPr>
          <p:nvPr/>
        </p:nvCxnSpPr>
        <p:spPr>
          <a:xfrm flipH="1" flipV="1">
            <a:off x="1584480" y="4553292"/>
            <a:ext cx="3932264" cy="971468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9DF4F7-6B6A-4154-9399-1559DAAA0850}"/>
              </a:ext>
            </a:extLst>
          </p:cNvPr>
          <p:cNvCxnSpPr>
            <a:cxnSpLocks/>
          </p:cNvCxnSpPr>
          <p:nvPr/>
        </p:nvCxnSpPr>
        <p:spPr>
          <a:xfrm flipV="1">
            <a:off x="6817949" y="4509800"/>
            <a:ext cx="3907092" cy="101496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DFF45CE-DBA4-460E-A866-A7FBA7C83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744" y="4811073"/>
            <a:ext cx="1301205" cy="11937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FAA6FD-BEB4-40A0-8192-1A83BF9AC6B8}"/>
              </a:ext>
            </a:extLst>
          </p:cNvPr>
          <p:cNvSpPr txBox="1"/>
          <p:nvPr/>
        </p:nvSpPr>
        <p:spPr>
          <a:xfrm>
            <a:off x="4825216" y="5940483"/>
            <a:ext cx="295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Trusted Third Party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430E93-EF59-4188-A329-7790A834993C}"/>
              </a:ext>
            </a:extLst>
          </p:cNvPr>
          <p:cNvCxnSpPr/>
          <p:nvPr/>
        </p:nvCxnSpPr>
        <p:spPr>
          <a:xfrm>
            <a:off x="1584479" y="3560567"/>
            <a:ext cx="38515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F88512F-3914-4DCF-9C48-1B13BD5B6E73}"/>
              </a:ext>
            </a:extLst>
          </p:cNvPr>
          <p:cNvCxnSpPr>
            <a:cxnSpLocks/>
          </p:cNvCxnSpPr>
          <p:nvPr/>
        </p:nvCxnSpPr>
        <p:spPr>
          <a:xfrm>
            <a:off x="10328231" y="3617292"/>
            <a:ext cx="47722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4765D7-B4C3-4A52-993B-246E23016342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2689638" y="2909127"/>
            <a:ext cx="0" cy="38832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2711C9D-2E17-4AC0-B3B0-325AEB6E52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t="12262" r="10617" b="17661"/>
          <a:stretch/>
        </p:blipFill>
        <p:spPr>
          <a:xfrm>
            <a:off x="2497945" y="2484347"/>
            <a:ext cx="401142" cy="40114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F37518D-49EB-4823-8368-518F7C92BC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12568"/>
          <a:stretch/>
        </p:blipFill>
        <p:spPr>
          <a:xfrm>
            <a:off x="3870076" y="3074833"/>
            <a:ext cx="737040" cy="97146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09E010B-6B56-4601-9575-7011E78E95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2" r="12568"/>
          <a:stretch/>
        </p:blipFill>
        <p:spPr>
          <a:xfrm>
            <a:off x="7655387" y="3080273"/>
            <a:ext cx="737040" cy="971468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48E8248-E391-4935-B065-41B0B7400EEC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9473558" y="2983905"/>
            <a:ext cx="7528" cy="33221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FAA5AC5-0BCA-45DC-A518-26DFE0A7F0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t="12262" r="10617" b="17661"/>
          <a:stretch/>
        </p:blipFill>
        <p:spPr>
          <a:xfrm>
            <a:off x="9272987" y="2582763"/>
            <a:ext cx="401142" cy="40114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48B9403-3D43-47A0-B71F-A922F3CD1F97}"/>
              </a:ext>
            </a:extLst>
          </p:cNvPr>
          <p:cNvSpPr txBox="1"/>
          <p:nvPr/>
        </p:nvSpPr>
        <p:spPr>
          <a:xfrm>
            <a:off x="1879472" y="2223028"/>
            <a:ext cx="2258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Secret Information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0579AD5-9290-4561-91A9-B4B02AB49519}"/>
              </a:ext>
            </a:extLst>
          </p:cNvPr>
          <p:cNvSpPr txBox="1"/>
          <p:nvPr/>
        </p:nvSpPr>
        <p:spPr>
          <a:xfrm>
            <a:off x="8821575" y="2270693"/>
            <a:ext cx="2258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Secret Information</a:t>
            </a:r>
          </a:p>
        </p:txBody>
      </p:sp>
    </p:spTree>
    <p:extLst>
      <p:ext uri="{BB962C8B-B14F-4D97-AF65-F5344CB8AC3E}">
        <p14:creationId xmlns:p14="http://schemas.microsoft.com/office/powerpoint/2010/main" val="257196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" grpId="0" animBg="1"/>
      <p:bldP spid="16" grpId="0" animBg="1"/>
      <p:bldP spid="17" grpId="0" animBg="1"/>
      <p:bldP spid="30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50741"/>
            <a:ext cx="8915400" cy="4160481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Plain Text – </a:t>
            </a:r>
            <a:r>
              <a:rPr lang="en-US" sz="2400" dirty="0"/>
              <a:t>Original Message</a:t>
            </a:r>
          </a:p>
          <a:p>
            <a:r>
              <a:rPr lang="en-US" sz="2400" b="1" dirty="0"/>
              <a:t>Cipher Text - </a:t>
            </a:r>
            <a:r>
              <a:rPr lang="en-US" sz="2400" dirty="0"/>
              <a:t>the scrambled message produced as output  </a:t>
            </a:r>
          </a:p>
          <a:p>
            <a:r>
              <a:rPr lang="en-US" sz="2400" b="1" dirty="0"/>
              <a:t>Encryption Algorithm - </a:t>
            </a:r>
            <a:r>
              <a:rPr lang="en-US" sz="2400" dirty="0"/>
              <a:t>performs various substitutions and transformations on the plaintext</a:t>
            </a:r>
          </a:p>
          <a:p>
            <a:r>
              <a:rPr lang="en-US" sz="2400" b="1" dirty="0"/>
              <a:t>Decryption Algorithm - </a:t>
            </a:r>
            <a:r>
              <a:rPr lang="en-US" sz="2400" dirty="0"/>
              <a:t>the encryption algorithm run in reverse</a:t>
            </a:r>
          </a:p>
          <a:p>
            <a:r>
              <a:rPr lang="en-US" sz="2400" b="1" dirty="0"/>
              <a:t>Secret Key - </a:t>
            </a:r>
            <a:r>
              <a:rPr lang="en-US" sz="2400" dirty="0"/>
              <a:t>input to the encryption algorithm</a:t>
            </a:r>
            <a:endParaRPr lang="en-US" sz="2400" b="1" dirty="0"/>
          </a:p>
          <a:p>
            <a:pPr algn="just"/>
            <a:r>
              <a:rPr lang="en-US" sz="2400" b="1" dirty="0"/>
              <a:t>The key is a value independent of the plaintext and of the algorithm. The algorithm will produce a different output depending on the specific key being used at the time.</a:t>
            </a:r>
          </a:p>
        </p:txBody>
      </p:sp>
    </p:spTree>
    <p:extLst>
      <p:ext uri="{BB962C8B-B14F-4D97-AF65-F5344CB8AC3E}">
        <p14:creationId xmlns:p14="http://schemas.microsoft.com/office/powerpoint/2010/main" val="305466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Cryptosystem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69806"/>
            <a:ext cx="8915400" cy="5088193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/>
              <a:t>In its most basic form, two people, often denoted as Alice and Bob, have agreed on a particular </a:t>
            </a:r>
            <a:r>
              <a:rPr lang="en-US" sz="2400" b="1" dirty="0"/>
              <a:t>secret key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At some later time, Alice may wish to send a secret message to Bob (or Bob might want to send a message to Alice). </a:t>
            </a:r>
          </a:p>
          <a:p>
            <a:pPr algn="just"/>
            <a:r>
              <a:rPr lang="en-US" sz="2400" b="1" dirty="0"/>
              <a:t>The key </a:t>
            </a:r>
            <a:r>
              <a:rPr lang="en-US" sz="2400" dirty="0"/>
              <a:t>is used to </a:t>
            </a:r>
            <a:r>
              <a:rPr lang="en-US" sz="2400" b="1" dirty="0"/>
              <a:t>transform</a:t>
            </a:r>
            <a:r>
              <a:rPr lang="en-US" sz="2400" dirty="0"/>
              <a:t> the </a:t>
            </a:r>
            <a:r>
              <a:rPr lang="en-US" sz="2400" b="1" dirty="0"/>
              <a:t>original message </a:t>
            </a:r>
            <a:r>
              <a:rPr lang="en-US" sz="2400" dirty="0"/>
              <a:t>(which is usually termed the </a:t>
            </a:r>
            <a:r>
              <a:rPr lang="en-US" sz="2400" b="1" dirty="0"/>
              <a:t>plaintext</a:t>
            </a:r>
            <a:r>
              <a:rPr lang="en-US" sz="2400" dirty="0"/>
              <a:t>) into </a:t>
            </a:r>
            <a:r>
              <a:rPr lang="en-US" sz="2400" b="1" dirty="0"/>
              <a:t>a scrambled </a:t>
            </a:r>
            <a:r>
              <a:rPr lang="en-US" sz="2400" dirty="0"/>
              <a:t>form that </a:t>
            </a:r>
            <a:r>
              <a:rPr lang="en-US" sz="2400" b="1" dirty="0"/>
              <a:t>is unintelligible </a:t>
            </a:r>
            <a:r>
              <a:rPr lang="en-US" sz="2400" dirty="0"/>
              <a:t>to anyone who does not possess the key. </a:t>
            </a:r>
          </a:p>
          <a:p>
            <a:pPr algn="just"/>
            <a:r>
              <a:rPr lang="en-US" sz="2400" b="1" dirty="0"/>
              <a:t>This process </a:t>
            </a:r>
            <a:r>
              <a:rPr lang="en-US" sz="2400" dirty="0"/>
              <a:t>is called </a:t>
            </a:r>
            <a:r>
              <a:rPr lang="en-US" sz="2400" b="1" dirty="0"/>
              <a:t>encryption</a:t>
            </a:r>
            <a:r>
              <a:rPr lang="en-US" sz="2400" dirty="0"/>
              <a:t> and the </a:t>
            </a:r>
            <a:r>
              <a:rPr lang="en-US" sz="2400" b="1" dirty="0"/>
              <a:t>scrambled message</a:t>
            </a:r>
            <a:r>
              <a:rPr lang="en-US" sz="2400" dirty="0"/>
              <a:t> is called the </a:t>
            </a:r>
            <a:r>
              <a:rPr lang="en-US" sz="2400" b="1" dirty="0" err="1"/>
              <a:t>ciphertext</a:t>
            </a:r>
            <a:r>
              <a:rPr lang="en-US" sz="2400" b="1" dirty="0"/>
              <a:t>. </a:t>
            </a:r>
          </a:p>
          <a:p>
            <a:pPr algn="just"/>
            <a:r>
              <a:rPr lang="en-US" sz="2400" dirty="0"/>
              <a:t>When </a:t>
            </a:r>
            <a:r>
              <a:rPr lang="en-US" sz="2400" b="1" dirty="0"/>
              <a:t>Bob receives the </a:t>
            </a:r>
            <a:r>
              <a:rPr lang="en-US" sz="2400" b="1" dirty="0" err="1"/>
              <a:t>ciphertext</a:t>
            </a:r>
            <a:r>
              <a:rPr lang="en-US" sz="2400" dirty="0"/>
              <a:t>, he can use </a:t>
            </a:r>
            <a:r>
              <a:rPr lang="en-US" sz="2400" b="1" dirty="0"/>
              <a:t>the key </a:t>
            </a:r>
            <a:r>
              <a:rPr lang="en-US" sz="2400" dirty="0"/>
              <a:t>to </a:t>
            </a:r>
            <a:r>
              <a:rPr lang="en-US" sz="2400" b="1" dirty="0"/>
              <a:t>transform the </a:t>
            </a:r>
            <a:r>
              <a:rPr lang="en-US" sz="2400" b="1" dirty="0" err="1"/>
              <a:t>ciphertext</a:t>
            </a:r>
            <a:r>
              <a:rPr lang="en-US" sz="2400" dirty="0"/>
              <a:t> </a:t>
            </a:r>
            <a:r>
              <a:rPr lang="en-US" sz="2400" b="1" dirty="0"/>
              <a:t>back into the original plaintext</a:t>
            </a:r>
            <a:r>
              <a:rPr lang="en-US" sz="2400" dirty="0"/>
              <a:t>; this is the </a:t>
            </a:r>
            <a:r>
              <a:rPr lang="en-US" sz="2400" b="1" dirty="0"/>
              <a:t>decryption process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608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1"/>
            <a:ext cx="8915400" cy="452529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b="1" dirty="0"/>
              <a:t>cryptosystem</a:t>
            </a:r>
            <a:r>
              <a:rPr lang="en-US" sz="2400" dirty="0"/>
              <a:t> constitutes a complete speciﬁcation of the keys and how they are used to encrypt and decrypt information. </a:t>
            </a:r>
            <a:endParaRPr lang="en-US" sz="2400" b="1" dirty="0"/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techniques</a:t>
            </a:r>
            <a:r>
              <a:rPr lang="en-US" sz="2400" dirty="0"/>
              <a:t> used by the adversary </a:t>
            </a:r>
            <a:r>
              <a:rPr lang="en-US" sz="2400" b="1" dirty="0"/>
              <a:t>to attempt to “break” the cryptosystem </a:t>
            </a:r>
            <a:r>
              <a:rPr lang="en-US" sz="2400" dirty="0"/>
              <a:t>are termed </a:t>
            </a:r>
            <a:r>
              <a:rPr lang="en-US" sz="2400" b="1" dirty="0">
                <a:solidFill>
                  <a:srgbClr val="FF0000"/>
                </a:solidFill>
              </a:rPr>
              <a:t>cryptanalysis.</a:t>
            </a:r>
            <a:r>
              <a:rPr lang="en-US" sz="2400" dirty="0"/>
              <a:t> 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most obvious type of cryptanalysis </a:t>
            </a:r>
            <a:r>
              <a:rPr lang="en-US" sz="2400" dirty="0"/>
              <a:t>is to try to </a:t>
            </a:r>
            <a:r>
              <a:rPr lang="en-US" sz="2400" b="1" dirty="0"/>
              <a:t>guess the key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An attack wherein the adversary tries to decrypt the </a:t>
            </a:r>
            <a:r>
              <a:rPr lang="en-US" sz="2400" dirty="0" err="1"/>
              <a:t>ciphertext</a:t>
            </a:r>
            <a:r>
              <a:rPr lang="en-US" sz="2400" dirty="0"/>
              <a:t> with every possible key in turn is termed an </a:t>
            </a:r>
            <a:r>
              <a:rPr lang="en-US" sz="2400" b="1" dirty="0">
                <a:solidFill>
                  <a:srgbClr val="FF0000"/>
                </a:solidFill>
              </a:rPr>
              <a:t>exhaustive key search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17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When the </a:t>
            </a:r>
            <a:r>
              <a:rPr lang="en-US" sz="2400" b="1" dirty="0"/>
              <a:t>adversary tries the correct key</a:t>
            </a:r>
            <a:r>
              <a:rPr lang="en-US" sz="2400" dirty="0"/>
              <a:t>, the </a:t>
            </a:r>
            <a:r>
              <a:rPr lang="en-US" sz="2400" b="1" dirty="0"/>
              <a:t>plaintext </a:t>
            </a:r>
            <a:r>
              <a:rPr lang="en-US" sz="2400" dirty="0"/>
              <a:t>will be found, but when </a:t>
            </a:r>
            <a:r>
              <a:rPr lang="en-US" sz="2400" b="1" dirty="0"/>
              <a:t>any other key</a:t>
            </a:r>
            <a:r>
              <a:rPr lang="en-US" sz="2400" dirty="0"/>
              <a:t> is used, the “decrypted” </a:t>
            </a:r>
            <a:r>
              <a:rPr lang="en-US" sz="2400" dirty="0" err="1"/>
              <a:t>ciphertext</a:t>
            </a:r>
            <a:r>
              <a:rPr lang="en-US" sz="2400" dirty="0"/>
              <a:t> will likely </a:t>
            </a:r>
            <a:r>
              <a:rPr lang="en-US" sz="2400" b="1" dirty="0"/>
              <a:t>be random Messages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So an obvious ﬁrst step in </a:t>
            </a:r>
            <a:r>
              <a:rPr lang="en-US" sz="2400" b="1" dirty="0"/>
              <a:t>designing a secure cryptosystem</a:t>
            </a:r>
            <a:r>
              <a:rPr lang="en-US" sz="2400" dirty="0"/>
              <a:t> is to specify </a:t>
            </a:r>
            <a:r>
              <a:rPr lang="en-US" sz="2400" b="1" dirty="0"/>
              <a:t>a very large number of possible keys</a:t>
            </a:r>
            <a:r>
              <a:rPr lang="en-US" sz="2400" dirty="0"/>
              <a:t>, so many that </a:t>
            </a:r>
            <a:r>
              <a:rPr lang="en-US" sz="2400" b="1" dirty="0"/>
              <a:t>the adversary will not be able to test</a:t>
            </a:r>
            <a:r>
              <a:rPr lang="en-US" sz="2400" dirty="0"/>
              <a:t> them all in </a:t>
            </a:r>
            <a:r>
              <a:rPr lang="en-US" sz="2400" b="1" dirty="0"/>
              <a:t>any reasonable amount of time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5142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Symmetric Key Cryptosystem	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087" y="3074214"/>
            <a:ext cx="1405602" cy="14056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946" y="3102170"/>
            <a:ext cx="1519006" cy="1519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57886" y="3489693"/>
            <a:ext cx="1716259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Encryption Algorithm</a:t>
            </a:r>
          </a:p>
        </p:txBody>
      </p:sp>
      <p:sp>
        <p:nvSpPr>
          <p:cNvPr id="7" name="Rectangle 6"/>
          <p:cNvSpPr/>
          <p:nvPr/>
        </p:nvSpPr>
        <p:spPr>
          <a:xfrm>
            <a:off x="7346904" y="3489693"/>
            <a:ext cx="1716259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Decryption Algorithm</a:t>
            </a:r>
          </a:p>
        </p:txBody>
      </p: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5474145" y="3876555"/>
            <a:ext cx="18727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1"/>
          </p:cNvCxnSpPr>
          <p:nvPr/>
        </p:nvCxnSpPr>
        <p:spPr>
          <a:xfrm>
            <a:off x="2138516" y="3876553"/>
            <a:ext cx="1619370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 flipV="1">
            <a:off x="9063163" y="3876553"/>
            <a:ext cx="165085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76" y="2700348"/>
            <a:ext cx="1076667" cy="10766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29" y="2750116"/>
            <a:ext cx="977129" cy="97712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30" y="2681158"/>
            <a:ext cx="1046087" cy="104608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99136" y="2263393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Plain Text</a:t>
            </a:r>
          </a:p>
        </p:txBody>
      </p:sp>
      <p:cxnSp>
        <p:nvCxnSpPr>
          <p:cNvPr id="40" name="Straight Arrow Connector 39"/>
          <p:cNvCxnSpPr>
            <a:stCxn id="38" idx="3"/>
          </p:cNvCxnSpPr>
          <p:nvPr/>
        </p:nvCxnSpPr>
        <p:spPr>
          <a:xfrm flipV="1">
            <a:off x="3365657" y="4263416"/>
            <a:ext cx="1171181" cy="1159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39330" y="2185991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Cipher Text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06447" y="2252451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Plain Text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t="12262" r="10617" b="17661"/>
          <a:stretch/>
        </p:blipFill>
        <p:spPr>
          <a:xfrm>
            <a:off x="1857349" y="4668324"/>
            <a:ext cx="1508308" cy="1508308"/>
          </a:xfrm>
          <a:prstGeom prst="rect">
            <a:avLst/>
          </a:prstGeom>
        </p:spPr>
      </p:pic>
      <p:cxnSp>
        <p:nvCxnSpPr>
          <p:cNvPr id="42" name="Straight Arrow Connector 41"/>
          <p:cNvCxnSpPr>
            <a:endCxn id="7" idx="2"/>
          </p:cNvCxnSpPr>
          <p:nvPr/>
        </p:nvCxnSpPr>
        <p:spPr>
          <a:xfrm flipH="1" flipV="1">
            <a:off x="8205034" y="4263416"/>
            <a:ext cx="1579046" cy="11590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943159" y="6309328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Secret Key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12868" y="4418684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56155" y="4553556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t="12262" r="10617" b="17661"/>
          <a:stretch/>
        </p:blipFill>
        <p:spPr>
          <a:xfrm>
            <a:off x="1748710" y="4716511"/>
            <a:ext cx="1508308" cy="150830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943159" y="6309328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Secret Key</a:t>
            </a:r>
          </a:p>
        </p:txBody>
      </p:sp>
    </p:spTree>
    <p:extLst>
      <p:ext uri="{BB962C8B-B14F-4D97-AF65-F5344CB8AC3E}">
        <p14:creationId xmlns:p14="http://schemas.microsoft.com/office/powerpoint/2010/main" val="199012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0.65612 -0.0122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99" y="-62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65429 -0.0173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08" y="-88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0.61588 0.0020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9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0.61588 0.002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0" grpId="0"/>
      <p:bldP spid="31" grpId="0"/>
      <p:bldP spid="32" grpId="0"/>
      <p:bldP spid="44" grpId="0"/>
      <p:bldP spid="44" grpId="1"/>
      <p:bldP spid="44" grpId="2"/>
      <p:bldP spid="44" grpId="3"/>
      <p:bldP spid="45" grpId="0"/>
      <p:bldP spid="46" grpId="0"/>
      <p:bldP spid="46" grpId="1"/>
      <p:bldP spid="56" grpId="0"/>
      <p:bldP spid="56" grpId="1"/>
      <p:bldP spid="56" grpId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Secret Key Cryptography/ Symmetric Key Cryptosystem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The model of cryptography described above is usually called </a:t>
            </a:r>
            <a:r>
              <a:rPr lang="en-US" sz="2400" b="1" dirty="0">
                <a:solidFill>
                  <a:srgbClr val="FF0000"/>
                </a:solidFill>
              </a:rPr>
              <a:t>secret-key cryptography</a:t>
            </a:r>
            <a:r>
              <a:rPr lang="en-US" sz="2400" dirty="0"/>
              <a:t>. This indicates that there is </a:t>
            </a:r>
            <a:r>
              <a:rPr lang="en-US" sz="2400" b="1" dirty="0"/>
              <a:t>one secret key</a:t>
            </a:r>
            <a:r>
              <a:rPr lang="en-US" sz="2400" dirty="0"/>
              <a:t>, which is known to both Alice and Bob.</a:t>
            </a:r>
          </a:p>
          <a:p>
            <a:pPr algn="just"/>
            <a:r>
              <a:rPr lang="en-US" sz="2400" dirty="0"/>
              <a:t>That is, the key is a “secret” that Is known to two parties.</a:t>
            </a:r>
          </a:p>
          <a:p>
            <a:pPr algn="just"/>
            <a:r>
              <a:rPr lang="en-US" sz="2400" dirty="0"/>
              <a:t>This key is employed both to encrypt plaintexts and to decrypt </a:t>
            </a:r>
            <a:r>
              <a:rPr lang="en-US" sz="2400" dirty="0" err="1"/>
              <a:t>ciphertexts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The </a:t>
            </a:r>
            <a:r>
              <a:rPr lang="en-US" sz="2400" b="1" dirty="0"/>
              <a:t>actual encryption and decryption functions</a:t>
            </a:r>
            <a:r>
              <a:rPr lang="en-US" sz="2400" dirty="0"/>
              <a:t> are thus </a:t>
            </a:r>
            <a:r>
              <a:rPr lang="en-US" sz="2400" b="1" dirty="0"/>
              <a:t>inverses of each</a:t>
            </a:r>
            <a:r>
              <a:rPr lang="en-US" sz="2400" dirty="0"/>
              <a:t> other. </a:t>
            </a:r>
          </a:p>
        </p:txBody>
      </p:sp>
    </p:spTree>
    <p:extLst>
      <p:ext uri="{BB962C8B-B14F-4D97-AF65-F5344CB8AC3E}">
        <p14:creationId xmlns:p14="http://schemas.microsoft.com/office/powerpoint/2010/main" val="424209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Drawbacks of Secret Key Cryptosystem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19345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Alice and Bob </a:t>
            </a:r>
            <a:r>
              <a:rPr lang="en-US" sz="2400" dirty="0"/>
              <a:t>must somehow be able to </a:t>
            </a:r>
            <a:r>
              <a:rPr lang="en-US" sz="2400" b="1" dirty="0"/>
              <a:t>agree on the secret key ahead of time </a:t>
            </a:r>
            <a:r>
              <a:rPr lang="en-US" sz="2400" dirty="0"/>
              <a:t>(before they want to send any messages to each other). </a:t>
            </a:r>
          </a:p>
          <a:p>
            <a:r>
              <a:rPr lang="en-US" sz="2400" dirty="0"/>
              <a:t>This might be straightforward if Alice and Bob are in the same place when they choose their secret key.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3200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But what if Alice and Bob are far apart, say on different continents???</a:t>
            </a:r>
          </a:p>
        </p:txBody>
      </p:sp>
    </p:spTree>
    <p:extLst>
      <p:ext uri="{BB962C8B-B14F-4D97-AF65-F5344CB8AC3E}">
        <p14:creationId xmlns:p14="http://schemas.microsoft.com/office/powerpoint/2010/main" val="22582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Drawbacks of Secret Key Cryptosystem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/>
              <a:t>If the Key is disclosed, communications are compromised.</a:t>
            </a:r>
          </a:p>
          <a:p>
            <a:pPr algn="just"/>
            <a:r>
              <a:rPr lang="en-US" sz="2800" dirty="0"/>
              <a:t>Key distribution and management is a serious problem</a:t>
            </a:r>
          </a:p>
          <a:p>
            <a:pPr algn="just"/>
            <a:r>
              <a:rPr lang="en-US" sz="2800" dirty="0"/>
              <a:t>For </a:t>
            </a:r>
            <a:r>
              <a:rPr lang="en-US" sz="2800" b="1" dirty="0"/>
              <a:t>N users- O(N</a:t>
            </a:r>
            <a:r>
              <a:rPr lang="en-US" sz="2800" b="1" baseline="30000" dirty="0"/>
              <a:t>2</a:t>
            </a:r>
            <a:r>
              <a:rPr lang="en-US" sz="2800" b="1" dirty="0"/>
              <a:t>) keys</a:t>
            </a:r>
          </a:p>
        </p:txBody>
      </p:sp>
    </p:spTree>
    <p:extLst>
      <p:ext uri="{BB962C8B-B14F-4D97-AF65-F5344CB8AC3E}">
        <p14:creationId xmlns:p14="http://schemas.microsoft.com/office/powerpoint/2010/main" val="181201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70" y="2556681"/>
            <a:ext cx="2069910" cy="20699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9" y="2517585"/>
            <a:ext cx="2109006" cy="2109006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3739487" y="3316117"/>
            <a:ext cx="4599295" cy="412647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287546" y="2424687"/>
            <a:ext cx="3098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“Your Account Details</a:t>
            </a:r>
          </a:p>
          <a:p>
            <a:pPr algn="ctr"/>
            <a:r>
              <a:rPr lang="en-US" b="1" dirty="0" err="1"/>
              <a:t>Id:xyz</a:t>
            </a:r>
            <a:endParaRPr lang="en-US" b="1" dirty="0"/>
          </a:p>
          <a:p>
            <a:pPr algn="ctr"/>
            <a:r>
              <a:rPr lang="en-US" b="1" dirty="0"/>
              <a:t>Password: </a:t>
            </a:r>
            <a:r>
              <a:rPr lang="en-US" b="1" dirty="0" err="1"/>
              <a:t>hellowrd</a:t>
            </a:r>
            <a:r>
              <a:rPr lang="en-US" b="1" dirty="0"/>
              <a:t>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26711" y="4626591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12172" y="4626591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8285542" y="3502103"/>
            <a:ext cx="122830" cy="2559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16295" y="3722705"/>
            <a:ext cx="283902" cy="4080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75935" y="5786028"/>
            <a:ext cx="944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Communication without using Cryptography</a:t>
            </a:r>
          </a:p>
        </p:txBody>
      </p:sp>
    </p:spTree>
    <p:extLst>
      <p:ext uri="{BB962C8B-B14F-4D97-AF65-F5344CB8AC3E}">
        <p14:creationId xmlns:p14="http://schemas.microsoft.com/office/powerpoint/2010/main" val="167227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14 -0.00324 L 0.20586 -0.0032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19" grpId="1"/>
      <p:bldP spid="27" grpId="0"/>
      <p:bldP spid="2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key Cryptography/ Asymmetric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Two keys instead of one.</a:t>
            </a:r>
          </a:p>
          <a:p>
            <a:r>
              <a:rPr lang="en-US" sz="2400" dirty="0"/>
              <a:t>One is Public key and one is private key.</a:t>
            </a:r>
          </a:p>
          <a:p>
            <a:r>
              <a:rPr lang="en-US" sz="2400" b="1" dirty="0"/>
              <a:t>One key </a:t>
            </a:r>
            <a:r>
              <a:rPr lang="en-US" sz="2400" dirty="0"/>
              <a:t>would be used </a:t>
            </a:r>
            <a:r>
              <a:rPr lang="en-US" sz="2400" b="1" dirty="0"/>
              <a:t>to encrypt </a:t>
            </a:r>
            <a:r>
              <a:rPr lang="en-US" sz="2400" dirty="0"/>
              <a:t>the message.</a:t>
            </a:r>
          </a:p>
          <a:p>
            <a:r>
              <a:rPr lang="en-US" sz="2400" b="1" dirty="0"/>
              <a:t>Another key </a:t>
            </a:r>
            <a:r>
              <a:rPr lang="en-US" sz="2400" dirty="0"/>
              <a:t>would be used </a:t>
            </a:r>
            <a:r>
              <a:rPr lang="en-US" sz="2400" b="1" i="1" dirty="0"/>
              <a:t>to decrypt </a:t>
            </a:r>
            <a:r>
              <a:rPr lang="en-US" sz="2400" dirty="0"/>
              <a:t>the message.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8851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 Key Cryptosystem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8127" y="2728776"/>
            <a:ext cx="1405602" cy="1405602"/>
          </a:xfrm>
        </p:spPr>
      </p:pic>
      <p:sp>
        <p:nvSpPr>
          <p:cNvPr id="44" name="TextBox 43"/>
          <p:cNvSpPr txBox="1"/>
          <p:nvPr/>
        </p:nvSpPr>
        <p:spPr>
          <a:xfrm>
            <a:off x="3351954" y="2399086"/>
            <a:ext cx="224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Public Key- Alice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37908" y="4219404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363482" y="4296251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297" y="2746910"/>
            <a:ext cx="1519006" cy="15190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729" y="2975053"/>
            <a:ext cx="946513" cy="9465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358" y="2958320"/>
            <a:ext cx="946513" cy="94651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86160" y="2377578"/>
            <a:ext cx="2110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Public Key- Bob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41073" y="2090308"/>
            <a:ext cx="22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Private Key- Alice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13203" y="2116410"/>
            <a:ext cx="22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Private Key- Bob</a:t>
            </a:r>
          </a:p>
        </p:txBody>
      </p:sp>
    </p:spTree>
    <p:extLst>
      <p:ext uri="{BB962C8B-B14F-4D97-AF65-F5344CB8AC3E}">
        <p14:creationId xmlns:p14="http://schemas.microsoft.com/office/powerpoint/2010/main" val="3502484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087" y="3074214"/>
            <a:ext cx="1405602" cy="1405602"/>
          </a:xfrm>
        </p:spPr>
      </p:pic>
      <p:sp>
        <p:nvSpPr>
          <p:cNvPr id="44" name="TextBox 43"/>
          <p:cNvSpPr txBox="1"/>
          <p:nvPr/>
        </p:nvSpPr>
        <p:spPr>
          <a:xfrm>
            <a:off x="3290230" y="1130844"/>
            <a:ext cx="292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Alice’s Public key ring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12868" y="4418684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156417" y="4649516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834" y="3162063"/>
            <a:ext cx="1519006" cy="15190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4" y="2148526"/>
            <a:ext cx="946513" cy="9465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62" y="2255520"/>
            <a:ext cx="946513" cy="946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7589" y="1862860"/>
            <a:ext cx="22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Private Key- Alice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43883" y="1893367"/>
            <a:ext cx="225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Private Key- Bob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876" y="2700348"/>
            <a:ext cx="1076667" cy="107666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138516" y="3876553"/>
            <a:ext cx="1619370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57886" y="3489693"/>
            <a:ext cx="1716259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Encryption Algorithm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557866" y="2767471"/>
            <a:ext cx="5401" cy="7306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30" y="2681158"/>
            <a:ext cx="1046087" cy="104608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346904" y="3489693"/>
            <a:ext cx="1716259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/>
              <a:t>Decryption Algorithm</a:t>
            </a:r>
          </a:p>
        </p:txBody>
      </p:sp>
      <p:cxnSp>
        <p:nvCxnSpPr>
          <p:cNvPr id="26" name="Straight Arrow Connector 25"/>
          <p:cNvCxnSpPr>
            <a:endCxn id="25" idx="1"/>
          </p:cNvCxnSpPr>
          <p:nvPr/>
        </p:nvCxnSpPr>
        <p:spPr>
          <a:xfrm>
            <a:off x="5474145" y="3876555"/>
            <a:ext cx="18727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1"/>
          </p:cNvCxnSpPr>
          <p:nvPr/>
        </p:nvCxnSpPr>
        <p:spPr>
          <a:xfrm flipH="1">
            <a:off x="8205033" y="2078033"/>
            <a:ext cx="1938850" cy="13788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329" y="2750116"/>
            <a:ext cx="977129" cy="97712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9063163" y="3876553"/>
            <a:ext cx="165085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299136" y="2263393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Plain Text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84804" y="2832701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Cipher Text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87180" y="2398139"/>
            <a:ext cx="160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Plain Text</a:t>
            </a:r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221466" y="5924897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Public Key Cryptosystem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pic>
        <p:nvPicPr>
          <p:cNvPr id="1029" name="Picture 5" descr="C:\Users\abc\Downloads\imageedit_1_525245609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6" t="10402" r="18789" b="10496"/>
          <a:stretch/>
        </p:blipFill>
        <p:spPr bwMode="auto">
          <a:xfrm>
            <a:off x="4069081" y="1351586"/>
            <a:ext cx="1000994" cy="12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370820" y="2558047"/>
            <a:ext cx="49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Bob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59170" y="2378903"/>
            <a:ext cx="49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Mike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06710" y="2503895"/>
            <a:ext cx="4903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Jake</a:t>
            </a:r>
          </a:p>
        </p:txBody>
      </p:sp>
    </p:spTree>
    <p:extLst>
      <p:ext uri="{BB962C8B-B14F-4D97-AF65-F5344CB8AC3E}">
        <p14:creationId xmlns:p14="http://schemas.microsoft.com/office/powerpoint/2010/main" val="241669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9" grpId="0" animBg="1"/>
      <p:bldP spid="25" grpId="0" animBg="1"/>
      <p:bldP spid="36" grpId="0"/>
      <p:bldP spid="37" grpId="0"/>
      <p:bldP spid="38" grpId="0"/>
      <p:bldP spid="40" grpId="0"/>
      <p:bldP spid="41" grpId="0"/>
      <p:bldP spid="4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64E8-FA84-8F45-AD02-4A6436F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Public-Key Cryptography (for Secrecy)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8D4C4-59DC-0847-B8C8-88E3B4F427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2925" y="1542407"/>
            <a:ext cx="8276529" cy="47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6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64E8-FA84-8F45-AD02-4A6436F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Public-Key Cryptography (for Authentication)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F921D-4E7A-984F-AD06-969F89AFEB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21784" y="2094305"/>
            <a:ext cx="7927594" cy="45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28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64E8-FA84-8F45-AD02-4A6436F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Public-Key Cryptography </a:t>
            </a:r>
            <a:r>
              <a:rPr lang="en-US" sz="2800" dirty="0"/>
              <a:t>(for Authentication and Secrecy)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09460-9A8F-8F42-8453-BF57651228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16505" y="1932223"/>
            <a:ext cx="9185174" cy="45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67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64E8-FA84-8F45-AD02-4A6436F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Hash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C5E96-9A8A-234B-8B9E-0F0D9294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351" y="1460521"/>
            <a:ext cx="5351298" cy="47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8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64E8-FA84-8F45-AD02-4A6436F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Hash Functions – Integrity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CA478-6CA0-7947-8EF8-0DB6E500F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011" y="1690688"/>
            <a:ext cx="6993978" cy="493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Cryptographically Secure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8DA0-4CAE-9247-8844-73994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any string as an input</a:t>
            </a:r>
          </a:p>
          <a:p>
            <a:pPr lvl="1"/>
            <a:r>
              <a:rPr lang="en-US" dirty="0"/>
              <a:t>Input M: The message</a:t>
            </a:r>
          </a:p>
          <a:p>
            <a:r>
              <a:rPr lang="en-US" dirty="0"/>
              <a:t>Fixed size output (256 bit in Blockchain, SHA256 used in Bitcoin Blockchain)</a:t>
            </a:r>
          </a:p>
          <a:p>
            <a:pPr lvl="1"/>
            <a:r>
              <a:rPr lang="en-US" dirty="0"/>
              <a:t>H(M) : Output (message digest)</a:t>
            </a:r>
          </a:p>
          <a:p>
            <a:r>
              <a:rPr lang="en-US" dirty="0"/>
              <a:t>M </a:t>
            </a:r>
            <a:r>
              <a:rPr lang="en-US" dirty="0">
                <a:sym typeface="Wingdings" pitchFamily="2" charset="2"/>
              </a:rPr>
              <a:t> H(M) : Efficient</a:t>
            </a:r>
          </a:p>
          <a:p>
            <a:r>
              <a:rPr lang="en-US" dirty="0">
                <a:sym typeface="Wingdings" pitchFamily="2" charset="2"/>
              </a:rPr>
              <a:t>H(M)  M : Difficult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36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Cryptographic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8DA0-4CAE-9247-8844-73994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Collision Free</a:t>
            </a:r>
          </a:p>
          <a:p>
            <a:pPr lvl="1"/>
            <a:r>
              <a:rPr lang="en-US" dirty="0"/>
              <a:t>If two messages are different, their digest will also be different</a:t>
            </a:r>
          </a:p>
          <a:p>
            <a:r>
              <a:rPr lang="en-US" dirty="0"/>
              <a:t>Hiding</a:t>
            </a:r>
          </a:p>
          <a:p>
            <a:pPr lvl="1"/>
            <a:r>
              <a:rPr lang="en-US" dirty="0"/>
              <a:t>Hide the original message</a:t>
            </a:r>
          </a:p>
          <a:p>
            <a:r>
              <a:rPr lang="en-US" dirty="0"/>
              <a:t>Puzzle Friendly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Given X and Y, find out K such that  Y = H(X||K)</a:t>
            </a:r>
          </a:p>
          <a:p>
            <a:pPr lvl="2"/>
            <a:r>
              <a:rPr lang="en-US" dirty="0">
                <a:sym typeface="Wingdings" pitchFamily="2" charset="2"/>
              </a:rPr>
              <a:t>Used to solve the mining puzzle in Bitcoin </a:t>
            </a:r>
            <a:r>
              <a:rPr lang="en-US" dirty="0" err="1">
                <a:sym typeface="Wingdings" pitchFamily="2" charset="2"/>
              </a:rPr>
              <a:t>PoW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/>
              <a:t>It implies that random searching is the best strategy to solve the puzzle</a:t>
            </a:r>
          </a:p>
        </p:txBody>
      </p:sp>
    </p:spTree>
    <p:extLst>
      <p:ext uri="{BB962C8B-B14F-4D97-AF65-F5344CB8AC3E}">
        <p14:creationId xmlns:p14="http://schemas.microsoft.com/office/powerpoint/2010/main" val="1484013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70" y="2556681"/>
            <a:ext cx="2069910" cy="20699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89" y="2517585"/>
            <a:ext cx="2109006" cy="2109006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3739487" y="3316117"/>
            <a:ext cx="4599295" cy="412647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788" y="2424687"/>
            <a:ext cx="3098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“Your Account Details</a:t>
            </a:r>
          </a:p>
          <a:p>
            <a:pPr algn="ctr"/>
            <a:r>
              <a:rPr lang="en-US" b="1" dirty="0" err="1"/>
              <a:t>Id:xyz</a:t>
            </a:r>
            <a:endParaRPr lang="en-US" b="1" dirty="0"/>
          </a:p>
          <a:p>
            <a:pPr algn="ctr"/>
            <a:r>
              <a:rPr lang="en-US" b="1" dirty="0"/>
              <a:t>Password: </a:t>
            </a:r>
            <a:r>
              <a:rPr lang="en-US" b="1" dirty="0" err="1"/>
              <a:t>hellowrd</a:t>
            </a:r>
            <a:r>
              <a:rPr lang="en-US" b="1" dirty="0"/>
              <a:t>”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791" y="504967"/>
            <a:ext cx="1544236" cy="146031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6230909" y="1965278"/>
            <a:ext cx="0" cy="552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26711" y="4626591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12172" y="4626591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2239" y="102753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Opponent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285542" y="3502103"/>
            <a:ext cx="122830" cy="2559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16295" y="3722705"/>
            <a:ext cx="283902" cy="4080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75935" y="5786028"/>
            <a:ext cx="944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Communication without using Cryptography</a:t>
            </a:r>
          </a:p>
        </p:txBody>
      </p:sp>
    </p:spTree>
    <p:extLst>
      <p:ext uri="{BB962C8B-B14F-4D97-AF65-F5344CB8AC3E}">
        <p14:creationId xmlns:p14="http://schemas.microsoft.com/office/powerpoint/2010/main" val="47874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8DA0-4CAE-9247-8844-73994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Hash functions are one-way</a:t>
            </a:r>
          </a:p>
          <a:p>
            <a:pPr lvl="1"/>
            <a:r>
              <a:rPr lang="en-US" dirty="0"/>
              <a:t>Given X, it is easy to find H(X)</a:t>
            </a:r>
          </a:p>
          <a:p>
            <a:pPr lvl="1"/>
            <a:r>
              <a:rPr lang="en-US" dirty="0"/>
              <a:t>Given H(X), no deterministic algorithm can find X</a:t>
            </a:r>
          </a:p>
          <a:p>
            <a:r>
              <a:rPr lang="en-US" dirty="0"/>
              <a:t>It is </a:t>
            </a:r>
            <a:r>
              <a:rPr lang="en-US" b="1" dirty="0"/>
              <a:t>difficult to find </a:t>
            </a:r>
            <a:r>
              <a:rPr lang="en-US" dirty="0"/>
              <a:t>X and Y, such that X != Y and H(X) = H(Y).</a:t>
            </a:r>
          </a:p>
          <a:p>
            <a:pPr lvl="1"/>
            <a:r>
              <a:rPr lang="en-US" dirty="0"/>
              <a:t>Not impossible</a:t>
            </a:r>
          </a:p>
          <a:p>
            <a:pPr lvl="2"/>
            <a:r>
              <a:rPr lang="en-US" dirty="0"/>
              <a:t>Try with randomly chosen inputs to find out a collision, will take too long. </a:t>
            </a:r>
          </a:p>
          <a:p>
            <a:r>
              <a:rPr lang="en-US" dirty="0"/>
              <a:t>So, we can assume if H(X) = H(Y), then X = Y.  </a:t>
            </a:r>
          </a:p>
        </p:txBody>
      </p:sp>
    </p:spTree>
    <p:extLst>
      <p:ext uri="{BB962C8B-B14F-4D97-AF65-F5344CB8AC3E}">
        <p14:creationId xmlns:p14="http://schemas.microsoft.com/office/powerpoint/2010/main" val="346207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8DA0-4CAE-9247-8844-739948C7D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/>
          </a:bodyPr>
          <a:lstStyle/>
          <a:p>
            <a:r>
              <a:rPr lang="en-US" sz="2400" dirty="0"/>
              <a:t>We need to remember just the hash value rather than the entire message – we call this as the message digest.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To check if two messages X and Y are same, X = Y, then check whether H(X) = H(Y) </a:t>
            </a:r>
          </a:p>
          <a:p>
            <a:pPr lvl="1"/>
            <a:r>
              <a:rPr lang="en-US" sz="2400" dirty="0"/>
              <a:t>This is efficient because the size of the digest is significantly less than the size of the original messages</a:t>
            </a:r>
          </a:p>
        </p:txBody>
      </p:sp>
    </p:spTree>
    <p:extLst>
      <p:ext uri="{BB962C8B-B14F-4D97-AF65-F5344CB8AC3E}">
        <p14:creationId xmlns:p14="http://schemas.microsoft.com/office/powerpoint/2010/main" val="3826451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Message Commitment using Secure Hash 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17E8C0-DF15-FD48-9453-CB7F1FE44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4651" t="16938" r="3876" b="25263"/>
          <a:stretch/>
        </p:blipFill>
        <p:spPr>
          <a:xfrm>
            <a:off x="2229635" y="2045980"/>
            <a:ext cx="9858134" cy="3893127"/>
          </a:xfrm>
        </p:spPr>
      </p:pic>
    </p:spTree>
    <p:extLst>
      <p:ext uri="{BB962C8B-B14F-4D97-AF65-F5344CB8AC3E}">
        <p14:creationId xmlns:p14="http://schemas.microsoft.com/office/powerpoint/2010/main" val="13677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SHA256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6ED3A-EF40-5B47-BFD1-F435A9B67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Pad the message such that the message size is multiple of 512</a:t>
            </a:r>
          </a:p>
          <a:p>
            <a:pPr lvl="1"/>
            <a:r>
              <a:rPr lang="en-US" dirty="0"/>
              <a:t>Suppose that the length of the message M is L and L mod 512 != 0</a:t>
            </a:r>
          </a:p>
          <a:p>
            <a:pPr lvl="1"/>
            <a:r>
              <a:rPr lang="en-US" dirty="0"/>
              <a:t>Append the bit “1” at the end of the message</a:t>
            </a:r>
          </a:p>
          <a:p>
            <a:pPr lvl="1"/>
            <a:r>
              <a:rPr lang="en-US" dirty="0"/>
              <a:t>Append K zero bits, where K is the smallest non-negative solution to the equation L + 1 + K = 448 mod 512</a:t>
            </a:r>
          </a:p>
          <a:p>
            <a:pPr lvl="1"/>
            <a:r>
              <a:rPr lang="en-US" dirty="0"/>
              <a:t>Append the 64-bit block which is equal to the number L written in binary</a:t>
            </a:r>
          </a:p>
          <a:p>
            <a:pPr lvl="1"/>
            <a:r>
              <a:rPr lang="en-US" dirty="0"/>
              <a:t>The total length gets divisible by 512</a:t>
            </a:r>
          </a:p>
          <a:p>
            <a:r>
              <a:rPr lang="en-US" dirty="0"/>
              <a:t>Parse the message into N 512-bit blocks ,M</a:t>
            </a:r>
            <a:r>
              <a:rPr lang="en-US" baseline="30000" dirty="0"/>
              <a:t>(1)</a:t>
            </a:r>
            <a:r>
              <a:rPr lang="en-US" dirty="0"/>
              <a:t> , M</a:t>
            </a:r>
            <a:r>
              <a:rPr lang="en-US" baseline="30000" dirty="0"/>
              <a:t>(2) </a:t>
            </a:r>
            <a:r>
              <a:rPr lang="en-US" dirty="0"/>
              <a:t>…, M</a:t>
            </a:r>
            <a:r>
              <a:rPr lang="en-US" baseline="30000" dirty="0"/>
              <a:t>(N)</a:t>
            </a:r>
            <a:r>
              <a:rPr lang="en-US" dirty="0"/>
              <a:t> </a:t>
            </a:r>
          </a:p>
          <a:p>
            <a:r>
              <a:rPr lang="en-US" dirty="0"/>
              <a:t>Every 512 bit block is further divided into 32 bit sub-blocks , M</a:t>
            </a:r>
            <a:r>
              <a:rPr lang="en-US" baseline="-25000" dirty="0"/>
              <a:t>0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r>
              <a:rPr lang="en-US" dirty="0"/>
              <a:t> ,…, M</a:t>
            </a:r>
            <a:r>
              <a:rPr lang="en-US" baseline="-25000" dirty="0"/>
              <a:t>15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12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SHA256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6ED3A-EF40-5B47-BFD1-F435A9B67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message blocks are processed one at a time</a:t>
            </a:r>
          </a:p>
          <a:p>
            <a:endParaRPr lang="en-US" dirty="0"/>
          </a:p>
          <a:p>
            <a:r>
              <a:rPr lang="en-US" dirty="0"/>
              <a:t>Start with a fix initial hash value H</a:t>
            </a:r>
            <a:r>
              <a:rPr lang="en-US" baseline="30000" dirty="0"/>
              <a:t>(0)</a:t>
            </a:r>
          </a:p>
          <a:p>
            <a:endParaRPr lang="en-US" dirty="0"/>
          </a:p>
          <a:p>
            <a:r>
              <a:rPr lang="en-US" dirty="0"/>
              <a:t>Sequentially compute H</a:t>
            </a:r>
            <a:r>
              <a:rPr lang="en-US" baseline="30000" dirty="0"/>
              <a:t>(</a:t>
            </a:r>
            <a:r>
              <a:rPr lang="en-US" baseline="30000" dirty="0" err="1"/>
              <a:t>i</a:t>
            </a:r>
            <a:r>
              <a:rPr lang="en-US" baseline="30000" dirty="0"/>
              <a:t>) </a:t>
            </a:r>
            <a:r>
              <a:rPr lang="en-US" dirty="0"/>
              <a:t>= H</a:t>
            </a:r>
            <a:r>
              <a:rPr lang="en-US" baseline="30000" dirty="0"/>
              <a:t>(i-1)</a:t>
            </a:r>
            <a:r>
              <a:rPr lang="en-US" dirty="0"/>
              <a:t> + C</a:t>
            </a:r>
            <a:r>
              <a:rPr lang="en-US" baseline="-25000" dirty="0"/>
              <a:t>M(</a:t>
            </a:r>
            <a:r>
              <a:rPr lang="en-US" baseline="-25000" dirty="0" err="1"/>
              <a:t>i</a:t>
            </a:r>
            <a:r>
              <a:rPr lang="en-US" baseline="-25000" dirty="0"/>
              <a:t>)</a:t>
            </a:r>
            <a:r>
              <a:rPr lang="en-US" dirty="0"/>
              <a:t> H</a:t>
            </a:r>
            <a:r>
              <a:rPr lang="en-US" baseline="30000" dirty="0"/>
              <a:t>(i-1)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C is the SHA-256 compression function</a:t>
            </a:r>
          </a:p>
          <a:p>
            <a:pPr lvl="1"/>
            <a:r>
              <a:rPr lang="en-US" dirty="0"/>
              <a:t>+ means 2 </a:t>
            </a:r>
            <a:r>
              <a:rPr lang="en-US" baseline="30000" dirty="0"/>
              <a:t>32 </a:t>
            </a:r>
            <a:r>
              <a:rPr lang="en-US" dirty="0"/>
              <a:t>mod  addition. </a:t>
            </a:r>
          </a:p>
          <a:p>
            <a:pPr lvl="1"/>
            <a:r>
              <a:rPr lang="en-US" dirty="0"/>
              <a:t>H</a:t>
            </a:r>
            <a:r>
              <a:rPr lang="en-US" baseline="30000" dirty="0"/>
              <a:t>(N)</a:t>
            </a:r>
            <a:r>
              <a:rPr lang="en-US" dirty="0"/>
              <a:t> is the hash of 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5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SHA256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64AD6-4FE6-184F-9116-E77D834B6D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9" t="24652" r="3787" b="23030"/>
          <a:stretch/>
        </p:blipFill>
        <p:spPr>
          <a:xfrm>
            <a:off x="1025236" y="1690688"/>
            <a:ext cx="10141528" cy="358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2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8DA0-4CAE-9247-8844-73994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pointer to a location where</a:t>
            </a:r>
          </a:p>
          <a:p>
            <a:pPr lvl="1"/>
            <a:r>
              <a:rPr lang="en-US" dirty="0"/>
              <a:t>some information is stored</a:t>
            </a:r>
          </a:p>
          <a:p>
            <a:pPr lvl="1"/>
            <a:r>
              <a:rPr lang="en-US" dirty="0"/>
              <a:t>Hash of the information is stored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With the hash pointer we can</a:t>
            </a:r>
          </a:p>
          <a:p>
            <a:pPr lvl="1"/>
            <a:r>
              <a:rPr lang="en-US" dirty="0"/>
              <a:t>Retrieve the information</a:t>
            </a:r>
          </a:p>
          <a:p>
            <a:pPr lvl="1"/>
            <a:r>
              <a:rPr lang="en-US" dirty="0"/>
              <a:t>Check that the information has not been modified. </a:t>
            </a:r>
          </a:p>
          <a:p>
            <a:pPr lvl="2"/>
            <a:r>
              <a:rPr lang="en-US" dirty="0"/>
              <a:t>By computing the message digest and then matching the digest with the stored hash value.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7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Pointer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5F46A3-F8CC-994E-A01B-8123EFC84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0" t="17576" r="17804" b="29495"/>
          <a:stretch/>
        </p:blipFill>
        <p:spPr>
          <a:xfrm>
            <a:off x="3549385" y="1806146"/>
            <a:ext cx="7135091" cy="3629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C5A39A-0512-E642-9D82-1E3E2E6317C5}"/>
              </a:ext>
            </a:extLst>
          </p:cNvPr>
          <p:cNvSpPr txBox="1"/>
          <p:nvPr/>
        </p:nvSpPr>
        <p:spPr>
          <a:xfrm>
            <a:off x="-2660073" y="80079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42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64E8-FA84-8F45-AD02-4A6436F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Required Properties for Good Signature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01A85-0AC4-E24B-BC4E-7C0E7CBB8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23"/>
          <a:stretch/>
        </p:blipFill>
        <p:spPr>
          <a:xfrm>
            <a:off x="2862163" y="1935677"/>
            <a:ext cx="7827277" cy="379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60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64E8-FA84-8F45-AD02-4A6436F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Digital Signature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400B6-62B5-C441-9263-B69CA650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263" y="1443370"/>
            <a:ext cx="5873473" cy="49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78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2" y="2517585"/>
            <a:ext cx="2069910" cy="20699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673" y="2517585"/>
            <a:ext cx="2109006" cy="2109006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6230909" y="1965277"/>
            <a:ext cx="0" cy="704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82655" y="4612523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Alice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56011" y="4626591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BoB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32239" y="102753"/>
            <a:ext cx="233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Opponent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07" y="455852"/>
            <a:ext cx="1567603" cy="15676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75935" y="5786028"/>
            <a:ext cx="944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accent1">
                    <a:lumMod val="75000"/>
                  </a:schemeClr>
                </a:solidFill>
              </a:rPr>
              <a:t>Communication with the use of Cryptography</a:t>
            </a:r>
          </a:p>
        </p:txBody>
      </p:sp>
      <p:sp>
        <p:nvSpPr>
          <p:cNvPr id="3" name="Rectangle 2"/>
          <p:cNvSpPr/>
          <p:nvPr/>
        </p:nvSpPr>
        <p:spPr>
          <a:xfrm>
            <a:off x="3108957" y="3165231"/>
            <a:ext cx="1716259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/>
              <a:t>Encoding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12369" y="3246081"/>
            <a:ext cx="1716259" cy="77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/>
              <a:t>Decoding</a:t>
            </a:r>
          </a:p>
        </p:txBody>
      </p:sp>
      <p:sp>
        <p:nvSpPr>
          <p:cNvPr id="17" name="Freeform 16"/>
          <p:cNvSpPr/>
          <p:nvPr/>
        </p:nvSpPr>
        <p:spPr>
          <a:xfrm>
            <a:off x="4852060" y="3316117"/>
            <a:ext cx="2752134" cy="412647"/>
          </a:xfrm>
          <a:custGeom>
            <a:avLst/>
            <a:gdLst>
              <a:gd name="connsiteX0" fmla="*/ 0 w 4599295"/>
              <a:gd name="connsiteY0" fmla="*/ 409722 h 412647"/>
              <a:gd name="connsiteX1" fmla="*/ 477671 w 4599295"/>
              <a:gd name="connsiteY1" fmla="*/ 289 h 412647"/>
              <a:gd name="connsiteX2" fmla="*/ 1269241 w 4599295"/>
              <a:gd name="connsiteY2" fmla="*/ 341483 h 412647"/>
              <a:gd name="connsiteX3" fmla="*/ 1965277 w 4599295"/>
              <a:gd name="connsiteY3" fmla="*/ 150414 h 412647"/>
              <a:gd name="connsiteX4" fmla="*/ 2593074 w 4599295"/>
              <a:gd name="connsiteY4" fmla="*/ 273244 h 412647"/>
              <a:gd name="connsiteX5" fmla="*/ 2988859 w 4599295"/>
              <a:gd name="connsiteY5" fmla="*/ 409722 h 412647"/>
              <a:gd name="connsiteX6" fmla="*/ 3575713 w 4599295"/>
              <a:gd name="connsiteY6" fmla="*/ 136767 h 412647"/>
              <a:gd name="connsiteX7" fmla="*/ 4285397 w 4599295"/>
              <a:gd name="connsiteY7" fmla="*/ 205005 h 412647"/>
              <a:gd name="connsiteX8" fmla="*/ 4599295 w 4599295"/>
              <a:gd name="connsiteY8" fmla="*/ 396074 h 41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9295" h="412647">
                <a:moveTo>
                  <a:pt x="0" y="409722"/>
                </a:moveTo>
                <a:cubicBezTo>
                  <a:pt x="133065" y="210692"/>
                  <a:pt x="266131" y="11662"/>
                  <a:pt x="477671" y="289"/>
                </a:cubicBezTo>
                <a:cubicBezTo>
                  <a:pt x="689211" y="-11084"/>
                  <a:pt x="1021307" y="316462"/>
                  <a:pt x="1269241" y="341483"/>
                </a:cubicBezTo>
                <a:cubicBezTo>
                  <a:pt x="1517175" y="366504"/>
                  <a:pt x="1744638" y="161787"/>
                  <a:pt x="1965277" y="150414"/>
                </a:cubicBezTo>
                <a:cubicBezTo>
                  <a:pt x="2185916" y="139041"/>
                  <a:pt x="2422477" y="230026"/>
                  <a:pt x="2593074" y="273244"/>
                </a:cubicBezTo>
                <a:cubicBezTo>
                  <a:pt x="2763671" y="316462"/>
                  <a:pt x="2825086" y="432468"/>
                  <a:pt x="2988859" y="409722"/>
                </a:cubicBezTo>
                <a:cubicBezTo>
                  <a:pt x="3152632" y="386976"/>
                  <a:pt x="3359623" y="170886"/>
                  <a:pt x="3575713" y="136767"/>
                </a:cubicBezTo>
                <a:cubicBezTo>
                  <a:pt x="3791803" y="102648"/>
                  <a:pt x="4114800" y="161787"/>
                  <a:pt x="4285397" y="205005"/>
                </a:cubicBezTo>
                <a:cubicBezTo>
                  <a:pt x="4455994" y="248223"/>
                  <a:pt x="4527644" y="322148"/>
                  <a:pt x="4599295" y="39607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16" idx="3"/>
          </p:cNvCxnSpPr>
          <p:nvPr/>
        </p:nvCxnSpPr>
        <p:spPr>
          <a:xfrm>
            <a:off x="9328628" y="3632943"/>
            <a:ext cx="47722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723799" y="3514578"/>
            <a:ext cx="38515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16363" y="2666710"/>
            <a:ext cx="2442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hasdj.sadkdoepsmdlaflasd</a:t>
            </a:r>
            <a:r>
              <a:rPr lang="en-US" b="1" dirty="0"/>
              <a:t> ;</a:t>
            </a:r>
            <a:r>
              <a:rPr lang="en-US" b="1" dirty="0" err="1"/>
              <a:t>dfkasd</a:t>
            </a:r>
            <a:r>
              <a:rPr lang="en-US" b="1" dirty="0"/>
              <a:t> </a:t>
            </a:r>
            <a:r>
              <a:rPr lang="en-US" b="1" dirty="0" err="1"/>
              <a:t>kd</a:t>
            </a:r>
            <a:r>
              <a:rPr lang="en-US" b="1" dirty="0"/>
              <a:t>”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489539" y="3426409"/>
            <a:ext cx="122830" cy="25597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7" idx="8"/>
          </p:cNvCxnSpPr>
          <p:nvPr/>
        </p:nvCxnSpPr>
        <p:spPr>
          <a:xfrm>
            <a:off x="7320292" y="3632943"/>
            <a:ext cx="283902" cy="7924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69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" grpId="0" animBg="1"/>
      <p:bldP spid="16" grpId="0" animBg="1"/>
      <p:bldP spid="17" grpId="0" animBg="1"/>
      <p:bldP spid="3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8DA0-4CAE-9247-8844-73994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digital code, which can be included with an electronically transmitted document to </a:t>
            </a:r>
            <a:r>
              <a:rPr lang="en-US" b="1" dirty="0"/>
              <a:t>verify</a:t>
            </a:r>
            <a:endParaRPr lang="en-US" dirty="0"/>
          </a:p>
          <a:p>
            <a:pPr lvl="1"/>
            <a:r>
              <a:rPr lang="en-US" dirty="0"/>
              <a:t>The content of the document is authenticated</a:t>
            </a:r>
          </a:p>
          <a:p>
            <a:pPr lvl="1"/>
            <a:r>
              <a:rPr lang="en-US" dirty="0"/>
              <a:t>The identity of the sender </a:t>
            </a:r>
          </a:p>
          <a:p>
            <a:pPr lvl="1"/>
            <a:r>
              <a:rPr lang="en-US" dirty="0"/>
              <a:t>Prevent non-repudiation </a:t>
            </a:r>
          </a:p>
          <a:p>
            <a:pPr lvl="2"/>
            <a:r>
              <a:rPr lang="en-US" dirty="0"/>
              <a:t>Sender will not be able to deny about the origin of the document</a:t>
            </a:r>
          </a:p>
        </p:txBody>
      </p:sp>
    </p:spTree>
    <p:extLst>
      <p:ext uri="{BB962C8B-B14F-4D97-AF65-F5344CB8AC3E}">
        <p14:creationId xmlns:p14="http://schemas.microsoft.com/office/powerpoint/2010/main" val="2731166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64E8-FA84-8F45-AD02-4A6436F0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Digital Signature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0AC86-4561-1040-B16B-4557C3949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128" y="1494833"/>
            <a:ext cx="5497744" cy="51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Signature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8DA0-4CAE-9247-8844-73994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the signing authority can sign a document, but everyone can verify the signature</a:t>
            </a:r>
          </a:p>
          <a:p>
            <a:endParaRPr lang="en-US" dirty="0"/>
          </a:p>
          <a:p>
            <a:r>
              <a:rPr lang="en-US" dirty="0"/>
              <a:t>Signature is associated with the particular document</a:t>
            </a:r>
          </a:p>
          <a:p>
            <a:pPr lvl="1"/>
            <a:r>
              <a:rPr lang="en-US" dirty="0"/>
              <a:t>Signature of one document cannot be transferred to another document</a:t>
            </a:r>
          </a:p>
        </p:txBody>
      </p:sp>
    </p:spTree>
    <p:extLst>
      <p:ext uri="{BB962C8B-B14F-4D97-AF65-F5344CB8AC3E}">
        <p14:creationId xmlns:p14="http://schemas.microsoft.com/office/powerpoint/2010/main" val="283102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9F49-1989-3747-BDE4-4D67F9F3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use in Blockchain?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78DA0-4CAE-9247-8844-73994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Cryptographically Secure hash Functions</a:t>
            </a:r>
          </a:p>
          <a:p>
            <a:pPr lvl="1"/>
            <a:r>
              <a:rPr lang="en-US" dirty="0"/>
              <a:t>Used to Connects the blocks in a tampered proof way</a:t>
            </a:r>
          </a:p>
          <a:p>
            <a:r>
              <a:rPr lang="en-US" dirty="0"/>
              <a:t>Digital Signatures</a:t>
            </a:r>
          </a:p>
          <a:p>
            <a:pPr lvl="1"/>
            <a:r>
              <a:rPr lang="en-US" dirty="0"/>
              <a:t>Digitally sign the data so that no one can deny about their own activities </a:t>
            </a:r>
          </a:p>
        </p:txBody>
      </p:sp>
    </p:spTree>
    <p:extLst>
      <p:ext uri="{BB962C8B-B14F-4D97-AF65-F5344CB8AC3E}">
        <p14:creationId xmlns:p14="http://schemas.microsoft.com/office/powerpoint/2010/main" val="2239698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775" y="1943100"/>
            <a:ext cx="8911687" cy="1924050"/>
          </a:xfrm>
        </p:spPr>
        <p:txBody>
          <a:bodyPr>
            <a:noAutofit/>
          </a:bodyPr>
          <a:lstStyle/>
          <a:p>
            <a:pPr algn="ctr"/>
            <a:r>
              <a:rPr lang="en-US" sz="8800" dirty="0"/>
              <a:t>Thank</a:t>
            </a:r>
            <a:r>
              <a:rPr lang="en-US" sz="6600" dirty="0"/>
              <a:t> </a:t>
            </a:r>
            <a:r>
              <a:rPr lang="en-US" sz="88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553404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i="1" dirty="0" err="1"/>
              <a:t>Behrouz</a:t>
            </a:r>
            <a:r>
              <a:rPr lang="en-US" sz="2400" i="1" dirty="0"/>
              <a:t> A. </a:t>
            </a:r>
            <a:r>
              <a:rPr lang="en-US" sz="2400" i="1" dirty="0" err="1"/>
              <a:t>Forouzan</a:t>
            </a:r>
            <a:r>
              <a:rPr lang="en-US" sz="2400" i="1" dirty="0"/>
              <a:t>. 2007. Cryptography &amp; Network Security, McGraw-Hill, Inc., USA.</a:t>
            </a:r>
          </a:p>
          <a:p>
            <a:pPr algn="just"/>
            <a:r>
              <a:rPr lang="en-US" sz="2400" i="1" dirty="0"/>
              <a:t>William Stallings. 2010. Cryptography and Network Security: Principles and Practice (5th. ed.). Prentice Hall Press, USA.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793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Cryptography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/>
          </a:bodyPr>
          <a:lstStyle/>
          <a:p>
            <a:r>
              <a:rPr lang="en-US" sz="2000" dirty="0"/>
              <a:t>Secure communications</a:t>
            </a:r>
          </a:p>
          <a:p>
            <a:r>
              <a:rPr lang="en-US" sz="2000" dirty="0"/>
              <a:t>End-to-End Encryption</a:t>
            </a:r>
          </a:p>
          <a:p>
            <a:r>
              <a:rPr lang="en-US" sz="2000" dirty="0"/>
              <a:t>Storing Data</a:t>
            </a:r>
          </a:p>
          <a:p>
            <a:r>
              <a:rPr lang="en-US" sz="2000" dirty="0"/>
              <a:t>Storing Passwords</a:t>
            </a:r>
          </a:p>
          <a:p>
            <a:r>
              <a:rPr lang="en-US" sz="2000" dirty="0"/>
              <a:t>Authentication/Digital Signatures</a:t>
            </a:r>
          </a:p>
          <a:p>
            <a:r>
              <a:rPr lang="en-US" sz="2000" dirty="0"/>
              <a:t>Time Stamping</a:t>
            </a:r>
          </a:p>
          <a:p>
            <a:r>
              <a:rPr lang="en-US" sz="2000" dirty="0"/>
              <a:t>Disk Encryption</a:t>
            </a:r>
          </a:p>
          <a:p>
            <a:r>
              <a:rPr lang="en-US" sz="2000" dirty="0"/>
              <a:t>Digital Signature</a:t>
            </a:r>
          </a:p>
          <a:p>
            <a:r>
              <a:rPr lang="en-US" sz="2000" dirty="0"/>
              <a:t>Electronic Money</a:t>
            </a:r>
          </a:p>
        </p:txBody>
      </p:sp>
    </p:spTree>
    <p:extLst>
      <p:ext uri="{BB962C8B-B14F-4D97-AF65-F5344CB8AC3E}">
        <p14:creationId xmlns:p14="http://schemas.microsoft.com/office/powerpoint/2010/main" val="271243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2C3141-6557-4CF1-BB45-314DBB41517C}"/>
              </a:ext>
            </a:extLst>
          </p:cNvPr>
          <p:cNvSpPr txBox="1">
            <a:spLocks/>
          </p:cNvSpPr>
          <p:nvPr/>
        </p:nvSpPr>
        <p:spPr>
          <a:xfrm>
            <a:off x="2745325" y="7765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Security Objectives/ Goals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03632-5FA4-4539-855A-8671E0ACA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14" b="1"/>
          <a:stretch/>
        </p:blipFill>
        <p:spPr>
          <a:xfrm>
            <a:off x="2507278" y="2057400"/>
            <a:ext cx="9684722" cy="47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6848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0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2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3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4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5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6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7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8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19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0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2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3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3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4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5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6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7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8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9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</TotalTime>
  <Words>3226</Words>
  <Application>Microsoft Office PowerPoint</Application>
  <PresentationFormat>Widescreen</PresentationFormat>
  <Paragraphs>391</Paragraphs>
  <Slides>75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Arial Narrow</vt:lpstr>
      <vt:lpstr>Calibri</vt:lpstr>
      <vt:lpstr>Cambria</vt:lpstr>
      <vt:lpstr>Century Gothic</vt:lpstr>
      <vt:lpstr>Wingdings 3</vt:lpstr>
      <vt:lpstr>Wisp</vt:lpstr>
      <vt:lpstr>CS472-Cyber Security and Cyber Law </vt:lpstr>
      <vt:lpstr>Outline</vt:lpstr>
      <vt:lpstr>Introduction to Cryptogrpahy</vt:lpstr>
      <vt:lpstr>Continue…</vt:lpstr>
      <vt:lpstr>PowerPoint Presentation</vt:lpstr>
      <vt:lpstr>PowerPoint Presentation</vt:lpstr>
      <vt:lpstr>PowerPoint Presentation</vt:lpstr>
      <vt:lpstr>Application of Cryptography</vt:lpstr>
      <vt:lpstr>PowerPoint Presentation</vt:lpstr>
      <vt:lpstr>Security Objectives/ Goals</vt:lpstr>
      <vt:lpstr>Continue…</vt:lpstr>
      <vt:lpstr>Continue…</vt:lpstr>
      <vt:lpstr>Continue…</vt:lpstr>
      <vt:lpstr>Security attack:</vt:lpstr>
      <vt:lpstr>Cryptographic Attack</vt:lpstr>
      <vt:lpstr>Cryptanalysis</vt:lpstr>
      <vt:lpstr>PowerPoint Presentation</vt:lpstr>
      <vt:lpstr>Non Cryptanalytic Attacks categories</vt:lpstr>
      <vt:lpstr>Kinds of Attacks</vt:lpstr>
      <vt:lpstr>Passive Attack</vt:lpstr>
      <vt:lpstr>Active Attack</vt:lpstr>
      <vt:lpstr>Snooping</vt:lpstr>
      <vt:lpstr>Traffic Analysis</vt:lpstr>
      <vt:lpstr>Continue…</vt:lpstr>
      <vt:lpstr>Passive Attacks Traffic Analysis, Release of Message Content</vt:lpstr>
      <vt:lpstr>Modification</vt:lpstr>
      <vt:lpstr>Continue…</vt:lpstr>
      <vt:lpstr>Active attack-  Modification of Message Content</vt:lpstr>
      <vt:lpstr>Masquerading</vt:lpstr>
      <vt:lpstr>Continue…</vt:lpstr>
      <vt:lpstr>Active Attack-  Masquerading</vt:lpstr>
      <vt:lpstr>Replaying</vt:lpstr>
      <vt:lpstr>Continue…</vt:lpstr>
      <vt:lpstr>Active attack- Replay</vt:lpstr>
      <vt:lpstr>Repudiation</vt:lpstr>
      <vt:lpstr>Denial of Service(Dos)</vt:lpstr>
      <vt:lpstr>Active Attack Denial of Services</vt:lpstr>
      <vt:lpstr>Role of Cryptography</vt:lpstr>
      <vt:lpstr>Types of Cryptographic</vt:lpstr>
      <vt:lpstr>Continue…</vt:lpstr>
      <vt:lpstr>PowerPoint Presentation</vt:lpstr>
      <vt:lpstr>Continue…</vt:lpstr>
      <vt:lpstr>Process of Cryptosystem</vt:lpstr>
      <vt:lpstr>Continue..</vt:lpstr>
      <vt:lpstr>Continue…</vt:lpstr>
      <vt:lpstr>Symmetric Key Cryptosystem       </vt:lpstr>
      <vt:lpstr>Secret Key Cryptography/ Symmetric Key Cryptosystem</vt:lpstr>
      <vt:lpstr>Drawbacks of Secret Key Cryptosystem</vt:lpstr>
      <vt:lpstr>Drawbacks of Secret Key Cryptosystem</vt:lpstr>
      <vt:lpstr>Public key Cryptography/ Asymmetric Cryptography</vt:lpstr>
      <vt:lpstr>Public Key Cryptosystem      </vt:lpstr>
      <vt:lpstr>Public Key Cryptosystem      </vt:lpstr>
      <vt:lpstr>Public-Key Cryptography (for Secrecy)</vt:lpstr>
      <vt:lpstr>Public-Key Cryptography (for Authentication)</vt:lpstr>
      <vt:lpstr>Public-Key Cryptography (for Authentication and Secrecy)</vt:lpstr>
      <vt:lpstr>Hash Functions</vt:lpstr>
      <vt:lpstr>Hash Functions – Integrity Check</vt:lpstr>
      <vt:lpstr>Cryptographically Secure hash Functions</vt:lpstr>
      <vt:lpstr>Properties of Cryptographic hash Functions</vt:lpstr>
      <vt:lpstr>Collision Free</vt:lpstr>
      <vt:lpstr>Collision Free</vt:lpstr>
      <vt:lpstr>Message Commitment using Secure Hash Functions</vt:lpstr>
      <vt:lpstr>SHA256</vt:lpstr>
      <vt:lpstr>SHA256</vt:lpstr>
      <vt:lpstr>SHA256</vt:lpstr>
      <vt:lpstr>Hash Pointer</vt:lpstr>
      <vt:lpstr>Hash Pointer</vt:lpstr>
      <vt:lpstr>Required Properties for Good Signature</vt:lpstr>
      <vt:lpstr>Digital Signature</vt:lpstr>
      <vt:lpstr>Digital Signature</vt:lpstr>
      <vt:lpstr>Digital Signature</vt:lpstr>
      <vt:lpstr>Digital Signature</vt:lpstr>
      <vt:lpstr>What we use in Blockchain?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Cryptographic Primitives</dc:title>
  <dc:creator>Sanjeet Kumar Nayak</dc:creator>
  <cp:lastModifiedBy>HARSHIL JOSHI</cp:lastModifiedBy>
  <cp:revision>57</cp:revision>
  <dcterms:created xsi:type="dcterms:W3CDTF">2020-05-12T16:39:19Z</dcterms:created>
  <dcterms:modified xsi:type="dcterms:W3CDTF">2022-07-11T06:36:53Z</dcterms:modified>
</cp:coreProperties>
</file>